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9" r:id="rId4"/>
    <p:sldId id="271" r:id="rId5"/>
    <p:sldId id="274" r:id="rId6"/>
    <p:sldId id="285" r:id="rId7"/>
    <p:sldId id="264" r:id="rId8"/>
    <p:sldId id="280" r:id="rId9"/>
    <p:sldId id="282" r:id="rId10"/>
    <p:sldId id="284" r:id="rId11"/>
    <p:sldId id="281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2C362-472B-4F1A-9CFD-B443D96C087B}" type="datetimeFigureOut">
              <a:rPr lang="fr-FR" smtClean="0"/>
              <a:pPr/>
              <a:t>10/04/2013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3EEC-4057-401F-BE33-27AEE1B46C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26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7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Limitation : 2 paramètres : nombre de </a:t>
            </a:r>
            <a:r>
              <a:rPr lang="fr-FR" dirty="0" err="1" smtClean="0"/>
              <a:t>pomopes</a:t>
            </a:r>
            <a:r>
              <a:rPr lang="fr-FR" dirty="0" smtClean="0"/>
              <a:t> </a:t>
            </a:r>
            <a:r>
              <a:rPr lang="fr-FR" dirty="0" err="1" smtClean="0"/>
              <a:t>peristaltiques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466560</a:t>
            </a:r>
            <a:r>
              <a:rPr lang="fr-FR" dirty="0" smtClean="0"/>
              <a:t>  (47 m3 pour la manip) La cuve de stockage fait 25m3…Trop compliqué, coût </a:t>
            </a:r>
            <a:r>
              <a:rPr lang="fr-FR" smtClean="0"/>
              <a:t>trop élevé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7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4102BD-AC26-4E61-A834-EBBC08F92E48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EAE537-74E5-4BE2-B2A4-D17D88AC1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3759-A99B-4FDA-822F-C72F6C92D6CF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378C-CCB9-4A77-8445-892FA4F2FB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9E68-81ED-4575-9EB8-9E20BEE49AEA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EC05-B4F1-49A7-9D00-710CDFD2F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854F-6FBA-4C78-A039-0542104E3B50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D268-D267-47FE-A86A-4240AF8C11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FFD4-CCD0-4410-9EEC-4467A580A8BF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4C42C6-AAE7-442F-BD5C-202D847FE0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90F77-98CD-40A9-8EF8-494ACBDF1CC4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058198-E79F-4F98-9E41-9618FAFF87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EFC90C-AA43-4635-8480-8A92C5479325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4109E2-C13D-4D6A-852F-096565FA86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0260-625C-4A8B-9878-9342323288AD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19B8-069A-4CD9-93BA-B1DDDFBB2F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7D72-0612-4699-9611-95EB0B55F8D7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D7F49B-D9B0-4B4B-B1BD-DAA4709B1F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2E7B-1969-4086-BD5F-4D17B6AF660C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661A-D722-459D-9045-1D9692B56E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502E77-83A1-4780-998C-278520E21D22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D89E7B0-59DF-40D9-AE8E-2CF535A0A9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2EDE8-E14C-48D2-A7D9-3D3CA462C635}" type="datetimeFigureOut">
              <a:rPr lang="fr-FR"/>
              <a:pPr>
                <a:defRPr/>
              </a:pPr>
              <a:t>10/04/2013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B9814-E0F8-4C42-B272-2E017DEBC9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77" r:id="rId6"/>
    <p:sldLayoutId id="2147483784" r:id="rId7"/>
    <p:sldLayoutId id="2147483778" r:id="rId8"/>
    <p:sldLayoutId id="2147483785" r:id="rId9"/>
    <p:sldLayoutId id="2147483779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259632" y="2204864"/>
            <a:ext cx="6407150" cy="2376487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Projet Traces</a:t>
            </a: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ravail de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echerche et d’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mélioration des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onnaissances sur les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spèces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ensibles </a:t>
            </a:r>
            <a:b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0"/>
            <a:ext cx="21129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33500" y="1916113"/>
            <a:ext cx="619283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+mj-lt"/>
            </a:endParaRPr>
          </a:p>
        </p:txBody>
      </p:sp>
      <p:pic>
        <p:nvPicPr>
          <p:cNvPr id="14338" name="Picture 2" descr="http://www.adria.tm.fr/vars/images/LOGO/logo-P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733168"/>
            <a:ext cx="2267744" cy="1124832"/>
          </a:xfrm>
          <a:prstGeom prst="rect">
            <a:avLst/>
          </a:prstGeom>
          <a:noFill/>
        </p:spPr>
      </p:pic>
      <p:pic>
        <p:nvPicPr>
          <p:cNvPr id="14342" name="Picture 6" descr="http://www-iuem.univ-brest.fr/UMR6539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7022" y="5528642"/>
            <a:ext cx="2190750" cy="1428750"/>
          </a:xfrm>
          <a:prstGeom prst="rect">
            <a:avLst/>
          </a:prstGeom>
          <a:noFill/>
        </p:spPr>
      </p:pic>
      <p:sp>
        <p:nvSpPr>
          <p:cNvPr id="14344" name="AutoShape 8" descr="data:image/jpeg;base64,/9j/4AAQSkZJRgABAQAAAQABAAD/2wCEAAkGBhQSEBQQEhQUFBUUFRIYFhYUFxoVEhUWFxAWFhUVGBIXIiggFxojGRQTHy8gJCcpLC0sFSAxNTAqNiYrLCkBCQoKDgwOGg8PGjQlHCQqKjAvNSoqNSktKi4tLSovLS4tKiw1MDYsLCosNS0pKSwtLiwtLC8sKS01LCksLywsLP/AABEIAGICAwMBIgACEQEDEQH/xAAcAAEAAgIDAQAAAAAAAAAAAAAABQcBBgMECAL/xABHEAABAwEEBwIKBgcIAwAAAAABAAIDEQQSIVEFBgcTMUGRIjUVMjNhcXN0gbKzQnKhscHRCBQjUlOCkhc0VGKjtNLwJaLh/8QAGwEBAAIDAQEAAAAAAAAAAAAAAAEDAgQFBgf/xAA7EQACAQEDCAcFCAMBAQAAAAAAAQIDBBExBRIUFiFRU+EGMkFxkZKxMzRhctETIjWBgqHB8CMkwrIV/9oADAMBAAIRAxEAPwC8UREAREQBERAEREAREQBERAEREAREQHXtc5bShaDiTe4FrRiL3BvEYlarLpiVjwXBzPGcQCXMcXjsnEkXeGAOdFuLmgggioPEHgR6FE6W0M1zHFt5taOddxqGMIaAzgeQoKIDWjpuTHEXrpF4Vae0bzjQUF6vOi79m1qfXtUoXs8YVuspR2LaEnhyUC8UOPHnhTHmKL5QG6WXWeNwq4FvZLj9IAB10VIxqcMKc1KQ2lr/ABXA+g1phWnRVuuQzu41Nal1edTzrxqgLCbbmF128K1cKHA9nxsDksz2xjG33OAApj6eCrz9YdwqTgW440B4gV4L4vICxo7Wx2Ac00pwI5io6hcbdKREV3jKVIxcBiOPH0haA+WopQVrWow5AAUGGfLmsRSUNaA4EY4jEUr6QgLB8JRfxY/62/muRlpYeDmn0EFaDaYWgGgc0igoaOa5wHbIeMMsMeK6tEBZqKt4rU9vivc30OI+5Sdk1pmZ4xEg/wA2B/qH41QG6oujozTDJx2cHDi08R+Y867yAIiIAiIgCIiAIiIAiIgCIiAIiIAiIgCIiAIiIAiIgCIiAIiIAiIgCIiAIiIAiIgCIiAIiIAiIgCIiAIiIAiIgCIiAIiIAovTFuZd3bqdp1CH3mAtbQuo4cOVDwXPpDSAj5tBuudR1QDTAC9wHaLVqWkbWfE7QuNoQSJGlzzedR54YHD6qA6NokLnF5rVxLsceJPPnzHuXEvp4x5e7gfOvlAEREAREQBERAZqsIiAIiIDls9ocxwe00I4H/vJb5orSAmiDxgeDhk4cfz96r5SGiNMOgcaC811Kt4e8HkUBvqLp6O0oycEsJqKVBwIqu4gCIiAIiIAiIgCIiAIiIAiIgCIiAIiIAiIgCIiAIiIAiIgCIiAIiIAiIgCIiAxVKqD3hzPVN4cz1XjNbIcJ+bkbWjPeTlUqoPeHM9U3hzPVNbIcJ+bkNGe8nKpVQe8OZ6pvDmeqa2Q4T83IaM95OVSqg94cz1TeHM9U1shwn5uQ0Z7ycqlVB7w5nqm8OZ6prZDhPzchoz3k5VKqD3hzPVN4cz1TWyHCfm5DRnvJyqVUHvDmeqbw5nqmtkOE/NyGjPeTlVwWu0hrTiASQ0Xqhpc7ACoH3KJ3hzPVdWac+NVwABdUdpp5CvM8jgrqXSaNV3Kk/HkQ7Pd2n3bZySa32sc8NrhNEY4xiafRrhXjw9KhZW8HtAHjPNw1a3tUZVh8Whz5OXadCRW7xADaxmhq7F1Wf8Afy607QSeBxpj2HXWDHzY/guvSypCo9i/fu8Nm3bdgyp02jouCwvt45kmpFcfsx51C+QF1FJPaVhKLkigLuArU0w49Peu7Z9FOJa4+LexDgQ6gOXnWpaLfQs6vqSSM4wcsCOoi2KPRjAQeOLjjQ1JpxPuULbqXyG0oMBQ1wHp51WnYcsUrbUcKUXsV9/Zj/WZTpOCvZ1lyw2Vz/FFcQKClamtABz4HolngL3Box/LnxU9Y4RGxt8gGte1SoNKYFZZSyrSsKV+2T7E9veRCm5nBDqq92NaAPoQ4XTdHFw4+5S7dU4f85/m/ILjEhzPVZ3hzPVcPWyHCfjyLtGe87LdWrOPoV9LnfmsnVyz/wAP/wBnfmurvDmeqbw5nqmtkOE/NyGjPedg6s2f9w/1O/NcbtVYMnD+Y/iuPeHM9U3hzPVNbIcJ+bkNGe8kdH6KjhrcBxpUk1JpwXbqoPeHM9U3hzPVNbIcJ+bkNGe8nKpVQe8OZ6pvDmeqa2Q4T83IaM95OVSqg94cz1TeHM9U1shwn5uQ0Z7ycqlVB7w5nqm8OZ6prZDhPzchoz3k5VKqD3hzPVN4cz1TWyHCfm5DRnvJyqVUHvDmeqbw5nqmtkOE/NyGjPeTlUqoPeHM9U3hzPVNbIcJ+bkNGe8nKpVQe8OZ6pvDmeqa2Q4T83IaM95OVSqg94cz1TeHM9U1shwn5uQ0Z7ycqlVB7w5nqm8OZ6prZDhPzchoz3k5VKqD3hzPVN4cz1TWyHCfm5DRnvJyqVUHvDmeqbw5nqmtkOE/NyGjPeTlUqoPeHM9U3hzPVNbIcJ+bkNGe8nKpVQe8OZ6pvDmeqa2Q4T83IaM95OVSqg94cz1TeHM9U1shwn5uQ0Z7ycqlVB7w5nqm8OZ6prZDhPzchoz3k5VZUFfOZ6ostaocJ+PIaO958oiLwTNwIiIAiIgCIiAIiIAiIgCwSsrDlKV7B8Se8cBwrxPGi64F51RTF3Fpuuus5EHjjUYZrmdmBWgJwwdU4DsnzV45LilbxBIOAYL4oTXF1HjjUZcwunZ/u7P7/b7ntaWOwrkcDszSoDn9sXHAuwZiMBliutamkC6aiga0XxeFXYmj/Mu6531rpJONHsusGfKtK5rjs9lLrrjh4zqtPZJdwq0+ZdqhaI0V9pPBYfu7l2Y5y2Ju5lTV+xEcIa8AQHOpVvabQccOORXZs2ib1HHAGpq0+igukYc1JwWRraUAqBSow48cBhxXOqbV0hqP7tDYt7/ADXpdjuwJjQXacMNmDQMASK40AOPE4ZrWtddfm6OdE10Lpd6157Lw2l0tHMGvjLa1UW3Pytk9XN8bFoZKpRtttjCvtTv+HY32YbTOo82Ow2nVLaS23zPgbA+Mtic+peH1o5raBoAx7X2KWGjXFx5kNBI8V1XCoGOFfyVY7Fe8JPZ5PnRK5Lfb2QRumlcGMYKuca0ArSuGPMLq2ut/wDKtMqNkj1lH47fXwaK4x+0jfI1HX/TR0dZA6E/tpSI2OIBuYFz3jDE0oBXmRkqVa2a1zAftJ5XnCtZHuNK8/NX0UW+7WtZ7Na47O2zytkLHyF1A4UBa0DxgMioXZfpeCzW4y2h7Y27mRoc4E9ovjoMAeQcu5YHVpWKVpnBuq73tW13YLfd2/uVSucrlgbdsm1etVmtE/6xHLE3dNDQ7xCTICaUJbUBv2qz1HaG1ggtYc6zyNkDCA4gEUJFQO0ByTTOsNnsga60SCMPJDSQTUgVI7IPJeHt1WvbLS3KF03dsSd+xbsfibcEoxxJFFF6G1ns1rLm2eVspYAXBocKAkgeMBkV05tfbC2YWc2hpkLgyjQ54DiaAF7QWg1w4rVVkruTgoO9Yq53rvJzlvNgRFr+nte7HY3XJpe2OMbAXvHpDcG+8hYUqNStLNpxbfwV5LaWJsCLTbFta0fI66ZHx15yRkN/qbUD30W3wzNe0PY4Oa4AhzSC0g8CCMCFnXstaz+1g496IUk8D7RFr9r1+sMUjopLSxr2OLXNLX1DgaEYNzWFKhUqu6nFvuV/oS2libAijhrFZ/1cWvfMEBrSRxutOJGF6hJqCKUrgoeHado5z7gtIHncyRrP63NAHpKshY7RO/Npt3Y3J7CM6K7TaUXyyQEBwIIIqCDUEEVBB5ii1u2bSdHxPLHWhpIwNxr5Gg/XY0g+4rClZ6tZtU4NtbleS5JYmzIulorTMNpZvIJGyNrQlp4HJzTi0+YgLuqucJQbjJXNbyU7wiLVtL7S7DZ3mN0pe4GhETTJQ5Fw7NfNVW0bPVrvNpRcn8FeQ5JYm0otU0XtQsE7gwSmNxwAmaYwf5/FHvK2tK1mq0HdVi4v4q4KSeARFr1r1/sET3RyWljXsc5rgQ+oc00IwbyIKxpUKlZ3U4t9yv8AQNpYmwoo+36fs8EInllYyNwBa4nxqiouji40xoBVfGgtY4LYxz7O++1jrruy5tDSvBwHJT9hVzHUzXmrtu2eIvWBJoiKkkIiIAiIgCIiAIiIAiIgCIiALKwsq1YEGEUt4PZkepTwezI9SvR6r2zfHxf0KNIiRKKW8HsyPUp4PZkepUar2zfHxf0GkRIlFLeD2ZHqU8HsyPUpqvbN8fF/QaREiUUt4PZkepTwezI9Smq9s3x8X9BpESJRS3g9mR6lPB7Mj1Kar2zfHxf0GkRIlFLeD2ZHqU8HsyPUpqvbN8fF/QaREiV8O/8AmRx4/ZRTPg9mR6lY8HMy+1ZR6MWxO++Pi/oNIiQxOeZOI4Aef00K46HDiMCf3m1d9pofQpw6MZ5+XP8ABBoxmXQn7VfHo7a49sfF+l31Mft4kLHZwMQKdmmGApWp7PAYrmUt4PZkepTwezI9Sqp9G7dN3ylF/m/oSq8ERKKW8HsyPUp4PZkepVeq9s3x8X9CdIiRKqLbl5Wyerm+NivPwezI9SqV/SBgDZrGB/Dn+ONdPJWQrTY7VGtUauV+DfamtxhUrRlG5EPsV7wk9nk+dErW1q0S61WKazMLWukZdBdW6DeBxoCeWSqnYr3hJ7PJ86JXYuX0gqOnlBTjilF+BZRV8LjzvrbqLNo9sbpXxPEhcBuy40ugE1vNGa6eq2rElvnMETmNcGOfV9Q2gc0EdkE17QVibcvJWX683wMUDsX7xf7PL82JeloZQrTyW7U+vc+zc2sChwWfmm/7OtT5dHxzMlfG8yPa4bsuIADKY3gFA7cvIWX1snywrNVZbcvIWX1snywvKZMtE7TlSFWpi2//ACzYqJRhcis9Fafks8VoiiNDaGsY5wNHBrXEkCn71aeiqn9BbOreJYJzZ3NY2WFxvOY14aJGkndl14UA4Ur5l1tmVibLpSAOFQ2++hzZG5zejrp9y9Br0GWsqysNX7OlFXyV7b8F6FNKnnK9mpbS9anWKyfszSaZxZGebRSr3jzgUA87gqo1J1LfpKV9XlkbKGSQi84ucTQAE4uNHEknlzqpvbXbC62xRco4Afe+R1T0YzoulqJtDZo6GSIwOkMkl+8HhuFxrQKEHIn3pk+z1rPkzPssb6s9vZv+O5fuJtOf3sDn122XGxQfrMUplY0gSBzQ17bxADgRgRUgHhSo48ubZDrU6K0ixPcTFNW4DwZKAThkHAEEZ089ezrBtdjtNlms36s9u9Y5ocZAQ0ngaXcaGhWg6EtJjtUEg4smhd0laVt0KFptVinSty+9tuw3bHs3MxbjGScT06vOWvg/8na/XP8AwXo4rzjr53na/XO/BcHor7xP5f5RdaMEd/Qmg7ZpSOOCK62GyNLQXuIjDnvc8nAEl5vchgAOFcYnWbVeawyiKcNq4XmuYascK0qCQDgeII+8K6NllmazRUBaMX717vO4zObXo1o9y1jbm3CyHnW0D3UiXUsuVqk8pOypJQvkvjer23+b9SuVNZmd2mlaK09bJrO3RMBLmySdkA0ddIq6O8cBHWrj7+VQuzrDs0tVjg/WJN29gpf3biSypoCQ5oqKkCorxUlsXhB0g9xGLbPIR5iZI2k9CR71aOvTQdGWuv8AAlPRtR9oUW3KcrHbo0KMUotpy2bW5P6CMM6N7KW2d6ddZdIQkGjJXNikHIte66CRm1xB9xzK9DLy3YDSaM5SR/GF6kK53SqlFVadRYtO/wDK76mdnexorja/ra6CNljhcWvmaXSOGDhFW6Gg8rxDq+ZpHNafqJs3NvY6Z8hiiDi1t1oc97gBWlcA0VGOOPoXS2mWwyaUtFfoFjB5g2No++8fep3VPaoyxWSOzGzueWX6uEgaCXSOdwLT+9T3Lq0rPaLNk2EbGv8AJK5t7O1X9u7YittSm87AidfNn7tH3JGv3sUhLQ4i65rqVuuAwNQCQRkcM9u2Oa1ukD7DK4u3bb8JPG4CA6OuQJaR5iRwAUBrrtMZb7L+rizujN9jw4vDgLteQA4glROzK0FmlbNT6RkYfQ6F/wCNOizq0K9pyZNWyP8Akim+zs2p7PAJqM/u4HoMrzZrh3ha/aZ/nOXpMrzZrh3ha/aZ/nOXH6K+2qdy9S20YI7ZitelJI2QxvkEEMMTRUBkbWxtaSXOIaC5zXHjU8OStLZZq3PY4Z47Qy4XStc3tNcCN2BWrSea5tk1hbHouJwGMrpXuOZ3jmDo1jVuK18sZVlPPscIpQTu+Ox/X4E06eEniERF5gvCIiAIiIAiIgCIiAIiIAiIgCysLKtWBBPIiL7ScoIiIAiIgCIiAIiIAiIgCIiAIiIAiIgCIiAKkP0hvL2P1c/xxq71SH6Q3l7H6uf441iyUQexXvCT2eT50SuxUnsV7wk9nk+dErsXzXpJ76+5G/Q6pV+3LyVl+vN8DFA7F+8X+zy/NiU9ty8lZfrzfAxQOxfvF/s8vzYl2rL+BS7perKpe1LuVZbcvIWX1snywrNVZbcvIWX1snywvN5D9/p979GX1eozUdkvesX1J/lFX2qE2S96xfUn+UVfa3+k/vi+VerMKHVKV212Qtt0UvKSAD3skfUdHt6rm2VasWO2Qzi0R35I5G07b29hzMMGOH0mvW9bRdUjbrLdjpvoiXx1wDqijmV5XhT3tCpLRmlbTo+0F0d6KVtWvY9vEVxa9juIwH3hdjJ9SVtyb9hRnm1I7MbsHsw7GthVNZs72thdn9l2jv8AD/6kv/NfTNmOjgQRZ8QQR+0l4g1H01X/APbba7tNzZ650kp/Tf8AxXc1C13tVs0oxs8hLN3N+zYLsYNyoN0cThxcTxXNqWDKtOnOpUqtKKb67d9xZn027ki3SvOOvnedr9c78F6OXnHXzvO1+uf+CdFfeJ/L/KFfBFzbM+6rL9WT58i1Tbn4tk9No+6JbXsz7qsv1ZPnyLVNufi2T02j7olTYfxp/PP/AKJl7LwIjYn/AH+X2d/zolZ2vHdtr9nl+Aqsdif9/l9nf86JWdrx3ba/Z5fgKzyz+Kw/R6kU/Znnaw+Vj9Yz4wvUpXlqw+Vj9Yz4wvUpW10r61L9X8GNn7Tz3tMshj0paa/Tcx484dG0/feHuW6bPNS7Ba7BHLLDfkDpGyHeSDEPJGDXADsFnJd/atqU+1MZaoG3pYgWuYPGfHUkXRzc0k4cw48wAav1b1ttNge4wuABwfG8VYSM24EOGYIK36UqmUMmwjZp5tSN19zuwV1zu7HijF3QntWwub+y7R3+H/1Jf+a7Ojtn1hglZNFBdew1a7eSGhoRwc4g4E8VXEu2y1ltGxWdpzo932FyntlGs9otlotRtEjpKMiLRgGM7bgQ1owHEec0XFtFhypRoTq1qrzUsM9u+/YWKUG7kiyivNmuHeFr9pn+c5ekyvNmuHeFr9pn+c5XdFfbVO5eotGCLr2Y902b0S/7iRbStW2Y902b0S/7iRbSvO5Q97q/PL1ZdDqoIiLSMgiIgCIiAIiIAiIgCIiAIiIAsrCyrVgQTyIi+0nKCIiAIiIAiIgCIiAIiIAiIgCIiAIiIAiIgCpD9Iby9j9XP8caIoZKIPYp3hJ7PJ86JXasovnfSFf7j7kbtHqlXbdPJWT1k3wMUBsV7xf7PL82JEXXs34K+6Xqyt+0LvVZbc/IWX1snywiLz+RV/vU+9+jLqvVZqOyTvWL6k/yir8RFu9JPe18q9WYUeqKLXdedFwyWRz5Io3ub4rnsa5zfQ4ioRFx7E82vBrei2WBS+hrHG61BrmMLb3AtBHHIq/9F6OihiaIo44wQKiNjWA4cw0Ii9F0ik/uK/YUUTtLzjr73na/XP8AwWEVfRn28/l/lE18EXRsy7psv1ZPnyLU9uvi2T02j7okRU2L8YfzT/6Jl7MiNiX9/l9mf86JWfrx3bbPZ5fgKIs8rficf0eop9Q86WHysfrGfGF6nIRFs9J+tS/V/BjQ7RRaPtO0VCYBKYojIT45Y0v4fv0qiLg5LbVqhdvLanVK81G0dFJaWtkjjeK8Hsa4dCFe8NkZGAyNjWNHBrGhrR/KMERdXpFJurFdlxXRwPteatce8bX7TaPnORFb0Z9rU7l6ivgi7dmHdNm9Ev8AuJFtCyi4FvX+1V+aXqy6PVRhFlFp3IyMIsolyBhFlEuQMIsolyBhFlEuQMIsolyBhFlEuQMgLCIrUlcQf//Z"/>
          <p:cNvSpPr>
            <a:spLocks noChangeAspect="1" noChangeArrowheads="1"/>
          </p:cNvSpPr>
          <p:nvPr/>
        </p:nvSpPr>
        <p:spPr bwMode="auto">
          <a:xfrm>
            <a:off x="155575" y="-441325"/>
            <a:ext cx="49053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14346" name="Picture 10" descr="http://wordpress-prod.cemagref.fr/allenvinew/wp-content/uploads/2010/10/Logoifremersit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1610" y="6062631"/>
            <a:ext cx="2440630" cy="462713"/>
          </a:xfrm>
          <a:prstGeom prst="rect">
            <a:avLst/>
          </a:prstGeom>
          <a:noFill/>
        </p:spPr>
      </p:pic>
      <p:pic>
        <p:nvPicPr>
          <p:cNvPr id="14348" name="Picture 12" descr="http://www.satin-baking.fr/logos/laberca-trans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934622"/>
            <a:ext cx="1974197" cy="591089"/>
          </a:xfrm>
          <a:prstGeom prst="rect">
            <a:avLst/>
          </a:prstGeom>
          <a:noFill/>
        </p:spPr>
      </p:pic>
      <p:pic>
        <p:nvPicPr>
          <p:cNvPr id="13" name="Picture 3" descr="C:\Documents and Settings\bpetton\Bureau\Photo de Gilbert\IMGP0010.t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2105" y="0"/>
            <a:ext cx="2281007" cy="163977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813608" y="4869160"/>
            <a:ext cx="525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René Robert, Pierre Boudry, Charlotte </a:t>
            </a:r>
            <a:r>
              <a:rPr lang="fr-FR" sz="1600" dirty="0" err="1" smtClean="0">
                <a:latin typeface="+mj-lt"/>
              </a:rPr>
              <a:t>Corporeau</a:t>
            </a:r>
            <a:r>
              <a:rPr lang="fr-FR" sz="1600" dirty="0" smtClean="0">
                <a:latin typeface="+mj-lt"/>
              </a:rPr>
              <a:t>, Bruno </a:t>
            </a:r>
            <a:r>
              <a:rPr lang="fr-FR" sz="1600" dirty="0" err="1" smtClean="0">
                <a:latin typeface="+mj-lt"/>
              </a:rPr>
              <a:t>Petton</a:t>
            </a:r>
            <a:r>
              <a:rPr lang="fr-FR" sz="1600" dirty="0" smtClean="0">
                <a:latin typeface="+mj-lt"/>
              </a:rPr>
              <a:t>, </a:t>
            </a:r>
            <a:r>
              <a:rPr lang="fr-FR" sz="1600" dirty="0" err="1" smtClean="0">
                <a:latin typeface="+mj-lt"/>
              </a:rPr>
              <a:t>Yanouk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Epelboin</a:t>
            </a:r>
            <a:r>
              <a:rPr lang="fr-FR" sz="1600" dirty="0" smtClean="0">
                <a:latin typeface="+mj-lt"/>
              </a:rPr>
              <a:t>*</a:t>
            </a:r>
            <a:endParaRPr lang="fr-FR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des expositions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23045"/>
              </p:ext>
            </p:extLst>
          </p:nvPr>
        </p:nvGraphicFramePr>
        <p:xfrm>
          <a:off x="971599" y="2420891"/>
          <a:ext cx="1948097" cy="2330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657"/>
                <a:gridCol w="692657"/>
                <a:gridCol w="562783"/>
              </a:tblGrid>
              <a:tr h="41578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µg/l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228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Condition B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Glyphosates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541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AMPA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5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Condition C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Metconazole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541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Condition D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Isoproturon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18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Condition H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Glyphosates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541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AMPA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1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Metconazole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41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Condition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Metconazole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527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Isoproturon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1527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Condition 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Metconazole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1527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Isoproturon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63032"/>
              </p:ext>
            </p:extLst>
          </p:nvPr>
        </p:nvGraphicFramePr>
        <p:xfrm>
          <a:off x="4932040" y="2348880"/>
          <a:ext cx="2160240" cy="272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75"/>
                <a:gridCol w="821075"/>
                <a:gridCol w="518090"/>
              </a:tblGrid>
              <a:tr h="51034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µg/l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18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Condition 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Glyphosates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AMPA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Condition F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Metconazole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Condition G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Isoproturon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Condition J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Glyphosates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AMPA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  <a:latin typeface="+mj-lt"/>
                        </a:rPr>
                        <a:t>Isoproturon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0,1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Condition K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Glyphosates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AMPA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0,4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Metconazole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0,2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4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Isoproturon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0,1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9592" y="5323819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partie d’expérience</a:t>
            </a:r>
          </a:p>
          <a:p>
            <a:r>
              <a:rPr lang="fr-FR" sz="1400" dirty="0" smtClean="0"/>
              <a:t>1-15 juin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5301208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r>
              <a:rPr lang="fr-FR" sz="1400" baseline="30000" dirty="0" smtClean="0"/>
              <a:t>nde</a:t>
            </a:r>
            <a:r>
              <a:rPr lang="fr-FR" sz="1400" dirty="0" smtClean="0"/>
              <a:t>  partie d’expérience</a:t>
            </a:r>
          </a:p>
          <a:p>
            <a:r>
              <a:rPr lang="fr-FR" sz="1400" dirty="0" smtClean="0"/>
              <a:t>15-30 juin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38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bpetton\Bureau\Photo de Gilbert\IMGP0010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95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780"/>
            <a:ext cx="2339752" cy="157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3" y="5272436"/>
            <a:ext cx="2667047" cy="158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23728" y="2780928"/>
            <a:ext cx="464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MERCI DE VOTRE ATTENTION</a:t>
            </a:r>
            <a:endParaRPr lang="fr-FR" sz="24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Pesticides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1573213"/>
            <a:ext cx="1044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5229225"/>
            <a:ext cx="6492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436938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3336925" y="1685925"/>
            <a:ext cx="4959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Herbicide non sélectif (herbicide total)</a:t>
            </a:r>
          </a:p>
          <a:p>
            <a:r>
              <a:rPr lang="fr-FR" sz="1500" dirty="0">
                <a:latin typeface="Tw Cen MT" pitchFamily="34" charset="0"/>
              </a:rPr>
              <a:t>- Usage massif : </a:t>
            </a:r>
            <a:r>
              <a:rPr lang="fr-FR" sz="1500" dirty="0" smtClean="0">
                <a:latin typeface="Tw Cen MT" pitchFamily="34" charset="0"/>
              </a:rPr>
              <a:t>agricole </a:t>
            </a:r>
            <a:r>
              <a:rPr lang="fr-FR" sz="1500" dirty="0">
                <a:latin typeface="Tw Cen MT" pitchFamily="34" charset="0"/>
              </a:rPr>
              <a:t>et non agricole (jardinage, désherbage de voirie…)</a:t>
            </a:r>
          </a:p>
          <a:p>
            <a:r>
              <a:rPr lang="fr-FR" sz="1500" dirty="0">
                <a:latin typeface="Tw Cen MT" pitchFamily="34" charset="0"/>
              </a:rPr>
              <a:t>- Soluble dans les sols alcalins ou riches en phosphates </a:t>
            </a:r>
          </a:p>
          <a:p>
            <a:r>
              <a:rPr lang="fr-FR" sz="1500" dirty="0">
                <a:latin typeface="Tw Cen MT" pitchFamily="34" charset="0"/>
              </a:rPr>
              <a:t>- Interfère dans la synthèse d’acides aminés aromatiques (phénylalanine, tyrosine </a:t>
            </a:r>
            <a:r>
              <a:rPr lang="fr-FR" sz="1500" dirty="0" smtClean="0">
                <a:latin typeface="Tw Cen MT" pitchFamily="34" charset="0"/>
              </a:rPr>
              <a:t>et </a:t>
            </a:r>
            <a:r>
              <a:rPr lang="fr-FR" sz="1500" dirty="0">
                <a:latin typeface="Tw Cen MT" pitchFamily="34" charset="0"/>
              </a:rPr>
              <a:t>tryptophane)</a:t>
            </a:r>
          </a:p>
        </p:txBody>
      </p:sp>
      <p:sp>
        <p:nvSpPr>
          <p:cNvPr id="6" name="Ellipse 5"/>
          <p:cNvSpPr/>
          <p:nvPr/>
        </p:nvSpPr>
        <p:spPr>
          <a:xfrm>
            <a:off x="179388" y="1916113"/>
            <a:ext cx="1800225" cy="847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</a:rPr>
              <a:t>Glyphosate / AMPA</a:t>
            </a:r>
          </a:p>
        </p:txBody>
      </p:sp>
      <p:sp>
        <p:nvSpPr>
          <p:cNvPr id="10" name="Ellipse 9"/>
          <p:cNvSpPr/>
          <p:nvPr/>
        </p:nvSpPr>
        <p:spPr>
          <a:xfrm>
            <a:off x="182563" y="3716338"/>
            <a:ext cx="1725612" cy="823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Isoproturon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50825" y="5445125"/>
            <a:ext cx="1800225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Metconazole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3336925" y="5538788"/>
            <a:ext cx="57038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Fongicide</a:t>
            </a:r>
          </a:p>
          <a:p>
            <a:pPr>
              <a:buFontTx/>
              <a:buChar char="-"/>
            </a:pPr>
            <a:r>
              <a:rPr lang="fr-FR" sz="1500" dirty="0">
                <a:latin typeface="Tw Cen MT" pitchFamily="34" charset="0"/>
              </a:rPr>
              <a:t> Régulateur de croissance  (céréales et légumineuses)</a:t>
            </a:r>
          </a:p>
          <a:p>
            <a:pPr>
              <a:buFontTx/>
              <a:buChar char="-"/>
            </a:pPr>
            <a:r>
              <a:rPr lang="fr-FR" sz="1500" dirty="0">
                <a:latin typeface="Tw Cen MT" pitchFamily="34" charset="0"/>
              </a:rPr>
              <a:t> Usage agricole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336925" y="3573463"/>
            <a:ext cx="4959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Herbicide de la famille chimique des urées substituées</a:t>
            </a:r>
          </a:p>
          <a:p>
            <a:r>
              <a:rPr lang="fr-FR" sz="1500" dirty="0">
                <a:latin typeface="Tw Cen MT" pitchFamily="34" charset="0"/>
              </a:rPr>
              <a:t>- Usage agricole</a:t>
            </a:r>
          </a:p>
          <a:p>
            <a:r>
              <a:rPr lang="fr-FR" sz="1500" dirty="0">
                <a:latin typeface="Tw Cen MT" pitchFamily="34" charset="0"/>
              </a:rPr>
              <a:t>- Agit comme inhibiteur de la photosynthèse</a:t>
            </a:r>
          </a:p>
          <a:p>
            <a:r>
              <a:rPr lang="fr-FR" sz="1500" dirty="0">
                <a:latin typeface="Tw Cen MT" pitchFamily="34" charset="0"/>
              </a:rPr>
              <a:t>- Majoritairement utilisé sur les </a:t>
            </a:r>
            <a:r>
              <a:rPr lang="fr-FR" sz="1500" dirty="0" smtClean="0">
                <a:latin typeface="Tw Cen MT" pitchFamily="34" charset="0"/>
              </a:rPr>
              <a:t>cultures </a:t>
            </a:r>
            <a:r>
              <a:rPr lang="fr-FR" sz="1500" dirty="0">
                <a:latin typeface="Tw Cen MT" pitchFamily="34" charset="0"/>
              </a:rPr>
              <a:t>de blé et d’orge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Conditions expérimentales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51920" y="5157192"/>
            <a:ext cx="4752528" cy="1296144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Protocole algues</a:t>
            </a:r>
          </a:p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Protocole naissains</a:t>
            </a:r>
          </a:p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Exposition sur le terrain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33238" r="46190" b="18762"/>
          <a:stretch>
            <a:fillRect/>
          </a:stretch>
        </p:blipFill>
        <p:spPr bwMode="auto">
          <a:xfrm>
            <a:off x="179512" y="1556792"/>
            <a:ext cx="3240360" cy="40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3563888" y="3789040"/>
            <a:ext cx="288032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10 conditions expérimentales d’exposition seule ou en mélange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497744" y="3969060"/>
            <a:ext cx="259228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Exposition de 15 jours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10" descr="C:\Users\yepelboi\Desktop\argenton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Protocole algues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556792"/>
            <a:ext cx="6649384" cy="40862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Exposition des algues aux plus fortes doses en pesticides et en cocktail</a:t>
            </a:r>
            <a:endParaRPr lang="fr-FR" dirty="0">
              <a:latin typeface="+mj-l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11290"/>
              </p:ext>
            </p:extLst>
          </p:nvPr>
        </p:nvGraphicFramePr>
        <p:xfrm>
          <a:off x="216024" y="2276871"/>
          <a:ext cx="2051720" cy="200565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58032"/>
                <a:gridCol w="993688"/>
              </a:tblGrid>
              <a:tr h="25020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µg/l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Glyphosate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335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AMPA</a:t>
                      </a:r>
                      <a:endParaRPr lang="fr-FR" sz="12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1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Metconazole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5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Isoproturon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Glyphosate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AMPA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31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Isoproturon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335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Metconazole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Témoin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fr-FR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43808" y="2186498"/>
            <a:ext cx="2472741" cy="646986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1600" b="1" i="1" dirty="0" err="1">
                <a:latin typeface="+mj-lt"/>
              </a:rPr>
              <a:t>Chaetoceros</a:t>
            </a:r>
            <a:r>
              <a:rPr lang="fr-FR" sz="1600" b="1" i="1" dirty="0">
                <a:latin typeface="+mj-lt"/>
              </a:rPr>
              <a:t> </a:t>
            </a:r>
            <a:r>
              <a:rPr lang="fr-FR" sz="1600" b="1" i="1" dirty="0" err="1" smtClean="0">
                <a:latin typeface="+mj-lt"/>
              </a:rPr>
              <a:t>gracilis</a:t>
            </a:r>
            <a:endParaRPr lang="fr-FR" sz="1600" b="1" i="1" dirty="0" smtClean="0">
              <a:latin typeface="+mj-lt"/>
            </a:endParaRPr>
          </a:p>
          <a:p>
            <a:r>
              <a:rPr lang="fr-FR" sz="1600" b="1" i="1" dirty="0" err="1" smtClean="0">
                <a:latin typeface="+mj-lt"/>
              </a:rPr>
              <a:t>Isochrysis</a:t>
            </a:r>
            <a:r>
              <a:rPr lang="fr-FR" sz="1600" b="1" i="1" dirty="0" smtClean="0">
                <a:latin typeface="+mj-lt"/>
              </a:rPr>
              <a:t> </a:t>
            </a:r>
            <a:r>
              <a:rPr lang="fr-FR" sz="1600" b="1" i="1" dirty="0" err="1" smtClean="0">
                <a:latin typeface="+mj-lt"/>
              </a:rPr>
              <a:t>aff</a:t>
            </a:r>
            <a:r>
              <a:rPr lang="fr-FR" sz="1600" b="1" i="1" dirty="0" smtClean="0">
                <a:latin typeface="+mj-lt"/>
              </a:rPr>
              <a:t>. </a:t>
            </a:r>
            <a:r>
              <a:rPr lang="fr-FR" sz="1600" b="1" i="1" dirty="0" err="1" smtClean="0">
                <a:latin typeface="+mj-lt"/>
              </a:rPr>
              <a:t>galbana</a:t>
            </a:r>
            <a:r>
              <a:rPr lang="fr-FR" sz="1600" b="1" i="1" dirty="0" smtClean="0">
                <a:latin typeface="+mj-lt"/>
              </a:rPr>
              <a:t> (T-iso)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01410" y="3789040"/>
            <a:ext cx="3554761" cy="408623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+mj-lt"/>
              </a:rPr>
              <a:t>Ballons de 2L pendant </a:t>
            </a:r>
            <a:r>
              <a:rPr lang="fr-FR" b="1" dirty="0" smtClean="0">
                <a:latin typeface="+mj-lt"/>
              </a:rPr>
              <a:t>5 jours</a:t>
            </a:r>
            <a:endParaRPr lang="fr-FR" b="1" dirty="0">
              <a:latin typeface="+mj-lt"/>
            </a:endParaRPr>
          </a:p>
        </p:txBody>
      </p:sp>
      <p:pic>
        <p:nvPicPr>
          <p:cNvPr id="1026" name="Picture 2" descr="C:\Users\Yanouk\Desktop\Thèse\Photos\2013-02-25 12.09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948" y="2060848"/>
            <a:ext cx="1632000" cy="1224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403648" y="5157192"/>
            <a:ext cx="6120680" cy="72008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</a:rPr>
              <a:t>Nombre de cellules algales mortes </a:t>
            </a:r>
            <a:r>
              <a:rPr lang="fr-FR" dirty="0" smtClean="0">
                <a:latin typeface="+mj-lt"/>
              </a:rPr>
              <a:t>(</a:t>
            </a:r>
            <a:r>
              <a:rPr lang="fr-FR" dirty="0" err="1" smtClean="0">
                <a:latin typeface="+mj-lt"/>
              </a:rPr>
              <a:t>cytométrie</a:t>
            </a:r>
            <a:r>
              <a:rPr lang="fr-FR" dirty="0" smtClean="0">
                <a:latin typeface="+mj-lt"/>
              </a:rPr>
              <a:t> en flux)</a:t>
            </a:r>
          </a:p>
          <a:p>
            <a:r>
              <a:rPr lang="fr-FR" b="1" dirty="0" smtClean="0">
                <a:latin typeface="+mj-lt"/>
              </a:rPr>
              <a:t>Biomasse </a:t>
            </a:r>
            <a:r>
              <a:rPr lang="fr-FR" dirty="0" smtClean="0">
                <a:latin typeface="+mj-lt"/>
              </a:rPr>
              <a:t>(compteur de particules)</a:t>
            </a:r>
            <a:endParaRPr lang="fr-FR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7685" y="6122911"/>
            <a:ext cx="360816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b="1" dirty="0" smtClean="0">
                <a:latin typeface="+mj-lt"/>
              </a:rPr>
              <a:t>Si effet des pesticides sur les algues</a:t>
            </a:r>
            <a:endParaRPr lang="fr-FR" b="1" dirty="0">
              <a:latin typeface="+mj-lt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499992" y="6205955"/>
            <a:ext cx="504056" cy="286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24207" y="6122911"/>
            <a:ext cx="280314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dirty="0" smtClean="0">
                <a:latin typeface="+mj-lt"/>
              </a:rPr>
              <a:t>Tests sur les autres conditions</a:t>
            </a:r>
            <a:endParaRPr lang="fr-FR" dirty="0">
              <a:latin typeface="+mj-lt"/>
            </a:endParaRPr>
          </a:p>
        </p:txBody>
      </p:sp>
      <p:pic>
        <p:nvPicPr>
          <p:cNvPr id="16" name="Picture 2" descr="C:\Users\Yanouk\Desktop\Thèse\Photos\2013-02-25 11.50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948" y="3789040"/>
            <a:ext cx="1632000" cy="1224000"/>
          </a:xfrm>
          <a:prstGeom prst="rect">
            <a:avLst/>
          </a:prstGeom>
          <a:noFill/>
        </p:spPr>
      </p:pic>
      <p:sp>
        <p:nvSpPr>
          <p:cNvPr id="17" name="Flèche droite 16"/>
          <p:cNvSpPr/>
          <p:nvPr/>
        </p:nvSpPr>
        <p:spPr>
          <a:xfrm rot="5400000">
            <a:off x="3812232" y="4512736"/>
            <a:ext cx="476436" cy="25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1472"/>
            <a:ext cx="652106" cy="8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90" y="2951472"/>
            <a:ext cx="937759" cy="8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/>
          <a:lstStyle/>
          <a:p>
            <a:r>
              <a:rPr lang="fr-FR" sz="4000" dirty="0" smtClean="0"/>
              <a:t>Protocole naissains</a:t>
            </a:r>
            <a:endParaRPr lang="fr-FR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335" y="1529438"/>
            <a:ext cx="2916793" cy="21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6660232" y="6165304"/>
            <a:ext cx="201622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Pesticides délivrés en continu sur 15 jours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7505" y="1700808"/>
            <a:ext cx="259228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Débit en sortie de 36L/h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51 renouvellements/heure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7505" y="2780928"/>
            <a:ext cx="2592287" cy="828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Naissains </a:t>
            </a:r>
          </a:p>
          <a:p>
            <a:pPr algn="ctr"/>
            <a:r>
              <a:rPr lang="fr-FR" smtClean="0">
                <a:solidFill>
                  <a:schemeClr val="tx1"/>
                </a:solidFill>
              </a:rPr>
              <a:t>standardisés </a:t>
            </a:r>
            <a:r>
              <a:rPr lang="fr-FR" dirty="0" smtClean="0">
                <a:solidFill>
                  <a:schemeClr val="tx1"/>
                </a:solidFill>
              </a:rPr>
              <a:t>« naïf »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3 mois (~3g)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444208" y="1916832"/>
            <a:ext cx="2394012" cy="612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Eau de mer filtrée à 1µm puis traitement UV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824" y="3789040"/>
            <a:ext cx="2405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+mn-lt"/>
              </a:rPr>
              <a:t>Structure </a:t>
            </a:r>
            <a:r>
              <a:rPr lang="fr-FR" sz="1400" dirty="0" smtClean="0">
                <a:latin typeface="+mn-lt"/>
              </a:rPr>
              <a:t>expérimentale</a:t>
            </a:r>
            <a:endParaRPr lang="fr-FR" sz="1400" dirty="0">
              <a:latin typeface="+mn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344818" y="2477906"/>
            <a:ext cx="1099390" cy="717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7380312" y="4293096"/>
            <a:ext cx="343134" cy="997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4283968" y="6237312"/>
            <a:ext cx="1800200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Solutions algales</a:t>
            </a:r>
          </a:p>
        </p:txBody>
      </p:sp>
      <p:pic>
        <p:nvPicPr>
          <p:cNvPr id="1027" name="Picture 3" descr="C:\Users\Yanouk\Desktop\Thèse\Photos\2013-03-11 14.54.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24944"/>
            <a:ext cx="2339752" cy="3119670"/>
          </a:xfrm>
          <a:prstGeom prst="rect">
            <a:avLst/>
          </a:prstGeom>
          <a:noFill/>
        </p:spPr>
      </p:pic>
      <p:pic>
        <p:nvPicPr>
          <p:cNvPr id="1028" name="Picture 4" descr="C:\Users\Yanouk\Desktop\Thèse\Photos\2013-02-25 11.51.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532" y="4461115"/>
            <a:ext cx="1257604" cy="1676805"/>
          </a:xfrm>
          <a:prstGeom prst="rect">
            <a:avLst/>
          </a:prstGeom>
          <a:noFill/>
        </p:spPr>
      </p:pic>
      <p:cxnSp>
        <p:nvCxnSpPr>
          <p:cNvPr id="37" name="Connecteur droit avec flèche 36"/>
          <p:cNvCxnSpPr/>
          <p:nvPr/>
        </p:nvCxnSpPr>
        <p:spPr>
          <a:xfrm flipH="1" flipV="1">
            <a:off x="5940152" y="2780928"/>
            <a:ext cx="180020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5724128" y="2836440"/>
            <a:ext cx="170385" cy="1528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1772816"/>
            <a:ext cx="43204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107505" y="4509120"/>
            <a:ext cx="259228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 condition =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600 naissains x 3 bacs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015207" y="2921961"/>
            <a:ext cx="7093297" cy="3815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Echantillonnage :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Protéomique</a:t>
            </a:r>
            <a:r>
              <a:rPr lang="fr-FR" sz="1600" b="1" dirty="0" smtClean="0">
                <a:solidFill>
                  <a:schemeClr val="tx1"/>
                </a:solidFill>
              </a:rPr>
              <a:t> globale</a:t>
            </a:r>
            <a:r>
              <a:rPr lang="fr-FR" sz="1600" dirty="0" smtClean="0">
                <a:solidFill>
                  <a:schemeClr val="tx1"/>
                </a:solidFill>
              </a:rPr>
              <a:t> (2 naissains/bac (n=6), chair congelée en azote liquide à J</a:t>
            </a:r>
            <a:r>
              <a:rPr lang="fr-FR" sz="1200" dirty="0" smtClean="0">
                <a:solidFill>
                  <a:schemeClr val="tx1"/>
                </a:solidFill>
              </a:rPr>
              <a:t>0</a:t>
            </a:r>
            <a:r>
              <a:rPr lang="fr-FR" sz="1600" dirty="0" smtClean="0">
                <a:solidFill>
                  <a:schemeClr val="tx1"/>
                </a:solidFill>
              </a:rPr>
              <a:t>, J</a:t>
            </a:r>
            <a:r>
              <a:rPr lang="fr-FR" sz="1200" dirty="0" smtClean="0">
                <a:solidFill>
                  <a:schemeClr val="tx1"/>
                </a:solidFill>
              </a:rPr>
              <a:t>15</a:t>
            </a:r>
            <a:r>
              <a:rPr lang="fr-FR" sz="1600" dirty="0" smtClean="0">
                <a:solidFill>
                  <a:schemeClr val="tx1"/>
                </a:solidFill>
              </a:rPr>
              <a:t>)     </a:t>
            </a:r>
            <a:r>
              <a:rPr lang="fr-FR" sz="1600" dirty="0" smtClean="0">
                <a:solidFill>
                  <a:schemeClr val="tx1"/>
                </a:solidFill>
                <a:sym typeface="Wingdings" pitchFamily="2" charset="2"/>
              </a:rPr>
              <a:t> 6 gels par </a:t>
            </a:r>
            <a:r>
              <a:rPr lang="fr-FR" sz="1600" dirty="0" smtClean="0">
                <a:solidFill>
                  <a:schemeClr val="tx1"/>
                </a:solidFill>
                <a:sym typeface="Wingdings" pitchFamily="2" charset="2"/>
              </a:rPr>
              <a:t>condition</a:t>
            </a:r>
          </a:p>
          <a:p>
            <a:pPr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Phosphoprotéomique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(2 naissains/bac, chair congelée en azote liquide à J</a:t>
            </a:r>
            <a:r>
              <a:rPr lang="fr-FR" sz="1200" dirty="0">
                <a:solidFill>
                  <a:schemeClr val="tx1"/>
                </a:solidFill>
              </a:rPr>
              <a:t>0, </a:t>
            </a:r>
            <a:r>
              <a:rPr lang="fr-FR" sz="1600" dirty="0">
                <a:solidFill>
                  <a:schemeClr val="tx1"/>
                </a:solidFill>
              </a:rPr>
              <a:t>J</a:t>
            </a:r>
            <a:r>
              <a:rPr lang="fr-FR" sz="1200" dirty="0">
                <a:solidFill>
                  <a:schemeClr val="tx1"/>
                </a:solidFill>
              </a:rPr>
              <a:t>0+5h,</a:t>
            </a:r>
            <a:r>
              <a:rPr lang="fr-FR" sz="1600" dirty="0">
                <a:solidFill>
                  <a:schemeClr val="tx1"/>
                </a:solidFill>
              </a:rPr>
              <a:t> J</a:t>
            </a:r>
            <a:r>
              <a:rPr lang="fr-FR" sz="1200" dirty="0">
                <a:solidFill>
                  <a:schemeClr val="tx1"/>
                </a:solidFill>
              </a:rPr>
              <a:t>5,</a:t>
            </a:r>
            <a:r>
              <a:rPr lang="fr-FR" sz="1600" dirty="0">
                <a:solidFill>
                  <a:schemeClr val="tx1"/>
                </a:solidFill>
              </a:rPr>
              <a:t> J</a:t>
            </a:r>
            <a:r>
              <a:rPr lang="fr-FR" sz="1200" dirty="0">
                <a:solidFill>
                  <a:schemeClr val="tx1"/>
                </a:solidFill>
              </a:rPr>
              <a:t>15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FR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sym typeface="Wingdings" pitchFamily="2" charset="2"/>
              </a:rPr>
              <a:t>Western Blot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 Dosage </a:t>
            </a:r>
            <a:r>
              <a:rPr lang="fr-FR" sz="1600" b="1" dirty="0">
                <a:solidFill>
                  <a:schemeClr val="tx1"/>
                </a:solidFill>
              </a:rPr>
              <a:t>kinases en </a:t>
            </a:r>
            <a:r>
              <a:rPr lang="fr-FR" sz="1600" b="1" dirty="0" smtClean="0">
                <a:solidFill>
                  <a:schemeClr val="tx1"/>
                </a:solidFill>
              </a:rPr>
              <a:t>Elisa</a:t>
            </a:r>
          </a:p>
          <a:p>
            <a:pPr marL="0" lvl="1">
              <a:buFontTx/>
              <a:buChar char="-"/>
            </a:pPr>
            <a:r>
              <a:rPr lang="fr-FR" sz="16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1600" b="1" dirty="0">
                <a:solidFill>
                  <a:schemeClr val="tx1"/>
                </a:solidFill>
                <a:sym typeface="Wingdings" pitchFamily="2" charset="2"/>
              </a:rPr>
              <a:t>Réserves lipidiques (triglycérides</a:t>
            </a:r>
            <a:r>
              <a:rPr lang="fr-FR" sz="1600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fr-FR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sym typeface="Wingdings" pitchFamily="2" charset="2"/>
              </a:rPr>
              <a:t>Enzymo</a:t>
            </a:r>
            <a:r>
              <a:rPr lang="fr-FR" sz="1600" b="1" dirty="0" smtClean="0">
                <a:solidFill>
                  <a:schemeClr val="tx1"/>
                </a:solidFill>
                <a:sym typeface="Wingdings" pitchFamily="2" charset="2"/>
              </a:rPr>
              <a:t> : </a:t>
            </a: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Dosage glucides totaux</a:t>
            </a:r>
          </a:p>
          <a:p>
            <a:pPr marL="742950" lvl="1" indent="-285750">
              <a:buFontTx/>
              <a:buChar char="-"/>
            </a:pPr>
            <a:r>
              <a:rPr lang="fr-FR" sz="1600" b="1" dirty="0" err="1" smtClean="0">
                <a:solidFill>
                  <a:schemeClr val="tx1"/>
                </a:solidFill>
              </a:rPr>
              <a:t>Hexokinase</a:t>
            </a:r>
            <a:r>
              <a:rPr lang="fr-FR" sz="1600" dirty="0" smtClean="0">
                <a:solidFill>
                  <a:schemeClr val="tx1"/>
                </a:solidFill>
              </a:rPr>
              <a:t> (capacité des cellules à capter le glucose)</a:t>
            </a: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Citrate </a:t>
            </a:r>
            <a:r>
              <a:rPr lang="fr-FR" sz="1600" b="1" dirty="0" err="1" smtClean="0">
                <a:solidFill>
                  <a:schemeClr val="tx1"/>
                </a:solidFill>
              </a:rPr>
              <a:t>synthase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Pyruvate kinase</a:t>
            </a:r>
            <a:r>
              <a:rPr lang="fr-FR" sz="1600" dirty="0" smtClean="0">
                <a:solidFill>
                  <a:schemeClr val="tx1"/>
                </a:solidFill>
              </a:rPr>
              <a:t>) </a:t>
            </a:r>
            <a:r>
              <a:rPr lang="fr-FR" sz="1600" dirty="0" smtClean="0">
                <a:solidFill>
                  <a:schemeClr val="tx1"/>
                </a:solidFill>
              </a:rPr>
              <a:t>X 2 </a:t>
            </a:r>
            <a:endParaRPr lang="fr-FR" sz="160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(2 naissains/bac (n=6), chair congelée en azote liquide à J</a:t>
            </a:r>
            <a:r>
              <a:rPr lang="fr-FR" sz="1200" dirty="0" smtClean="0">
                <a:solidFill>
                  <a:schemeClr val="tx1"/>
                </a:solidFill>
              </a:rPr>
              <a:t>0</a:t>
            </a:r>
            <a:r>
              <a:rPr lang="fr-FR" sz="1600" dirty="0" smtClean="0">
                <a:solidFill>
                  <a:schemeClr val="tx1"/>
                </a:solidFill>
              </a:rPr>
              <a:t>, J</a:t>
            </a:r>
            <a:r>
              <a:rPr lang="fr-FR" sz="1200" dirty="0" smtClean="0">
                <a:solidFill>
                  <a:schemeClr val="tx1"/>
                </a:solidFill>
              </a:rPr>
              <a:t>5,</a:t>
            </a:r>
            <a:r>
              <a:rPr lang="fr-FR" sz="1600" dirty="0" smtClean="0">
                <a:solidFill>
                  <a:schemeClr val="tx1"/>
                </a:solidFill>
              </a:rPr>
              <a:t> J</a:t>
            </a:r>
            <a:r>
              <a:rPr lang="fr-FR" sz="1200" dirty="0" smtClean="0">
                <a:solidFill>
                  <a:schemeClr val="tx1"/>
                </a:solidFill>
              </a:rPr>
              <a:t>10,</a:t>
            </a:r>
            <a:r>
              <a:rPr lang="fr-FR" sz="1600" dirty="0" smtClean="0">
                <a:solidFill>
                  <a:schemeClr val="tx1"/>
                </a:solidFill>
              </a:rPr>
              <a:t> J</a:t>
            </a:r>
            <a:r>
              <a:rPr lang="fr-FR" sz="1200" dirty="0" smtClean="0">
                <a:solidFill>
                  <a:schemeClr val="tx1"/>
                </a:solidFill>
              </a:rPr>
              <a:t>15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5496" y="1686287"/>
            <a:ext cx="496855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 Dosage des pesticides dans l’eau témoin </a:t>
            </a:r>
            <a:r>
              <a:rPr lang="fr-FR" sz="1600" dirty="0" smtClean="0">
                <a:solidFill>
                  <a:schemeClr val="tx1"/>
                </a:solidFill>
              </a:rPr>
              <a:t>(J</a:t>
            </a:r>
            <a:r>
              <a:rPr lang="fr-FR" sz="1200" dirty="0" smtClean="0">
                <a:solidFill>
                  <a:schemeClr val="tx1"/>
                </a:solidFill>
              </a:rPr>
              <a:t>0</a:t>
            </a:r>
            <a:r>
              <a:rPr lang="fr-FR" sz="1600" dirty="0" smtClean="0">
                <a:solidFill>
                  <a:schemeClr val="tx1"/>
                </a:solidFill>
              </a:rPr>
              <a:t> J</a:t>
            </a:r>
            <a:r>
              <a:rPr lang="fr-FR" sz="1200" dirty="0" smtClean="0">
                <a:solidFill>
                  <a:schemeClr val="tx1"/>
                </a:solidFill>
              </a:rPr>
              <a:t>7</a:t>
            </a:r>
            <a:r>
              <a:rPr lang="fr-FR" sz="1600" dirty="0" smtClean="0">
                <a:solidFill>
                  <a:schemeClr val="tx1"/>
                </a:solidFill>
              </a:rPr>
              <a:t> J</a:t>
            </a:r>
            <a:r>
              <a:rPr lang="fr-FR" sz="1200" dirty="0" smtClean="0">
                <a:solidFill>
                  <a:schemeClr val="tx1"/>
                </a:solidFill>
              </a:rPr>
              <a:t>15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Performances de développement du naissain </a:t>
            </a:r>
            <a:r>
              <a:rPr lang="fr-FR" sz="1600" dirty="0" smtClean="0">
                <a:solidFill>
                  <a:schemeClr val="tx1"/>
                </a:solidFill>
              </a:rPr>
              <a:t>(prise de nourriture quotidienne, poids total hebdomadaire, survie)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148064" y="1686287"/>
            <a:ext cx="374441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</a:rPr>
              <a:t>Contrôle qualité microbiologique :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 Evolution de la charge bactérienne (</a:t>
            </a:r>
            <a:r>
              <a:rPr lang="fr-FR" sz="1600" b="1" dirty="0" err="1" smtClean="0">
                <a:solidFill>
                  <a:schemeClr val="tx1"/>
                </a:solidFill>
              </a:rPr>
              <a:t>vibrios</a:t>
            </a:r>
            <a:r>
              <a:rPr lang="fr-FR" sz="1600" b="1" dirty="0" smtClean="0">
                <a:solidFill>
                  <a:schemeClr val="tx1"/>
                </a:solidFill>
              </a:rPr>
              <a:t>) et herpès virus à </a:t>
            </a:r>
            <a:r>
              <a:rPr lang="fr-FR" sz="1600" dirty="0">
                <a:solidFill>
                  <a:schemeClr val="tx1"/>
                </a:solidFill>
              </a:rPr>
              <a:t>J</a:t>
            </a:r>
            <a:r>
              <a:rPr lang="fr-FR" sz="1200" dirty="0">
                <a:solidFill>
                  <a:schemeClr val="tx1"/>
                </a:solidFill>
              </a:rPr>
              <a:t>0</a:t>
            </a:r>
            <a:r>
              <a:rPr lang="fr-FR" sz="1600" dirty="0">
                <a:solidFill>
                  <a:schemeClr val="tx1"/>
                </a:solidFill>
              </a:rPr>
              <a:t>, J</a:t>
            </a:r>
            <a:r>
              <a:rPr lang="fr-FR" sz="1200" dirty="0">
                <a:solidFill>
                  <a:schemeClr val="tx1"/>
                </a:solidFill>
              </a:rPr>
              <a:t>15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 rot="10800000">
            <a:off x="1619670" y="4253714"/>
            <a:ext cx="576067" cy="2343638"/>
          </a:xfrm>
          <a:prstGeom prst="rightBrace">
            <a:avLst>
              <a:gd name="adj1" fmla="val 8333"/>
              <a:gd name="adj2" fmla="val 495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496" y="4584715"/>
            <a:ext cx="17281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+mj-lt"/>
              </a:rPr>
              <a:t>Chair </a:t>
            </a:r>
            <a:r>
              <a:rPr lang="fr-FR" sz="1400" dirty="0">
                <a:latin typeface="+mj-lt"/>
              </a:rPr>
              <a:t>congelée en azote liquide à J</a:t>
            </a:r>
            <a:r>
              <a:rPr lang="fr-FR" sz="1100" dirty="0">
                <a:latin typeface="+mj-lt"/>
              </a:rPr>
              <a:t>0</a:t>
            </a:r>
            <a:r>
              <a:rPr lang="fr-FR" sz="1400" dirty="0">
                <a:latin typeface="+mj-lt"/>
              </a:rPr>
              <a:t>, J</a:t>
            </a:r>
            <a:r>
              <a:rPr lang="fr-FR" sz="1100" dirty="0">
                <a:latin typeface="+mj-lt"/>
              </a:rPr>
              <a:t>5,</a:t>
            </a:r>
            <a:r>
              <a:rPr lang="fr-FR" sz="1400" dirty="0">
                <a:latin typeface="+mj-lt"/>
              </a:rPr>
              <a:t> J</a:t>
            </a:r>
            <a:r>
              <a:rPr lang="fr-FR" sz="1100" dirty="0">
                <a:latin typeface="+mj-lt"/>
              </a:rPr>
              <a:t>10,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J</a:t>
            </a:r>
            <a:r>
              <a:rPr lang="fr-FR" sz="1100" dirty="0" smtClean="0">
                <a:latin typeface="+mj-lt"/>
              </a:rPr>
              <a:t>15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1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latin typeface="+mj-lt"/>
              </a:rPr>
              <a:t>2 Pools de 15 naissains/bac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3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r>
              <a:rPr lang="fr-FR" sz="4000" dirty="0" smtClean="0"/>
              <a:t>Traitement de l’eau contaminée</a:t>
            </a:r>
            <a:endParaRPr lang="fr-FR" sz="4000" dirty="0"/>
          </a:p>
        </p:txBody>
      </p:sp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395536" y="1681336"/>
            <a:ext cx="777600" cy="216000"/>
            <a:chOff x="192" y="384"/>
            <a:chExt cx="864" cy="24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>
            <a:off x="395536" y="2979536"/>
            <a:ext cx="777600" cy="216000"/>
            <a:chOff x="192" y="384"/>
            <a:chExt cx="864" cy="240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31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" name="Group 37"/>
          <p:cNvGrpSpPr>
            <a:grpSpLocks noChangeAspect="1"/>
          </p:cNvGrpSpPr>
          <p:nvPr/>
        </p:nvGrpSpPr>
        <p:grpSpPr bwMode="auto">
          <a:xfrm>
            <a:off x="395536" y="2019904"/>
            <a:ext cx="777600" cy="216000"/>
            <a:chOff x="192" y="384"/>
            <a:chExt cx="864" cy="240"/>
          </a:xfrm>
        </p:grpSpPr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39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4" name="Group 42"/>
          <p:cNvGrpSpPr>
            <a:grpSpLocks noChangeAspect="1"/>
          </p:cNvGrpSpPr>
          <p:nvPr/>
        </p:nvGrpSpPr>
        <p:grpSpPr bwMode="auto">
          <a:xfrm>
            <a:off x="395536" y="2348880"/>
            <a:ext cx="777600" cy="216000"/>
            <a:chOff x="192" y="384"/>
            <a:chExt cx="864" cy="240"/>
          </a:xfrm>
        </p:grpSpPr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44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45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9" name="Group 47"/>
          <p:cNvGrpSpPr>
            <a:grpSpLocks noChangeAspect="1"/>
          </p:cNvGrpSpPr>
          <p:nvPr/>
        </p:nvGrpSpPr>
        <p:grpSpPr bwMode="auto">
          <a:xfrm>
            <a:off x="395536" y="2664208"/>
            <a:ext cx="777600" cy="216000"/>
            <a:chOff x="192" y="384"/>
            <a:chExt cx="864" cy="240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49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Oval 50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51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" name="AutoShape 58"/>
          <p:cNvSpPr>
            <a:spLocks noChangeArrowheads="1"/>
          </p:cNvSpPr>
          <p:nvPr/>
        </p:nvSpPr>
        <p:spPr bwMode="auto">
          <a:xfrm>
            <a:off x="1264568" y="4073624"/>
            <a:ext cx="1219200" cy="1371600"/>
          </a:xfrm>
          <a:prstGeom prst="can">
            <a:avLst>
              <a:gd name="adj" fmla="val 2812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dirty="0"/>
              <a:t>Bassin</a:t>
            </a:r>
          </a:p>
          <a:p>
            <a:pPr algn="ctr"/>
            <a:r>
              <a:rPr lang="fr-FR" sz="1600" dirty="0"/>
              <a:t>Collecteur</a:t>
            </a: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1866528" y="2139928"/>
            <a:ext cx="0" cy="187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>
            <a:off x="1180728" y="2139928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62"/>
          <p:cNvSpPr>
            <a:spLocks noChangeShapeType="1"/>
          </p:cNvSpPr>
          <p:nvPr/>
        </p:nvSpPr>
        <p:spPr bwMode="auto">
          <a:xfrm>
            <a:off x="1180728" y="24656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1180728" y="2780928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Line 64"/>
          <p:cNvSpPr>
            <a:spLocks noChangeShapeType="1"/>
          </p:cNvSpPr>
          <p:nvPr/>
        </p:nvSpPr>
        <p:spPr bwMode="auto">
          <a:xfrm>
            <a:off x="1180728" y="3096256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>
            <a:off x="1180728" y="3374408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2771800" y="4639488"/>
            <a:ext cx="720080" cy="36004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dirty="0"/>
              <a:t>Pompe</a:t>
            </a:r>
          </a:p>
        </p:txBody>
      </p:sp>
      <p:sp>
        <p:nvSpPr>
          <p:cNvPr id="42" name="AutoShape 67"/>
          <p:cNvSpPr>
            <a:spLocks noChangeArrowheads="1"/>
          </p:cNvSpPr>
          <p:nvPr/>
        </p:nvSpPr>
        <p:spPr bwMode="auto">
          <a:xfrm>
            <a:off x="3923928" y="2348880"/>
            <a:ext cx="461392" cy="2615952"/>
          </a:xfrm>
          <a:prstGeom prst="can">
            <a:avLst>
              <a:gd name="adj" fmla="val 8571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fr-FR"/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 rot="16200000">
            <a:off x="3252909" y="3451947"/>
            <a:ext cx="1824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Filtre à Poche 1µ</a:t>
            </a: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4669938" y="2323728"/>
            <a:ext cx="381000" cy="2209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 rot="16200000">
            <a:off x="4187586" y="3210054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Lampe U.V</a:t>
            </a:r>
            <a:r>
              <a:rPr lang="fr-FR" b="1" dirty="0"/>
              <a:t>.</a:t>
            </a:r>
          </a:p>
        </p:txBody>
      </p:sp>
      <p:sp>
        <p:nvSpPr>
          <p:cNvPr id="46" name="AutoShape 71"/>
          <p:cNvSpPr>
            <a:spLocks noChangeArrowheads="1"/>
          </p:cNvSpPr>
          <p:nvPr/>
        </p:nvSpPr>
        <p:spPr bwMode="auto">
          <a:xfrm>
            <a:off x="6088448" y="1844824"/>
            <a:ext cx="1408584" cy="2561456"/>
          </a:xfrm>
          <a:prstGeom prst="can">
            <a:avLst>
              <a:gd name="adj" fmla="val 1193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Line 72"/>
          <p:cNvSpPr>
            <a:spLocks noChangeShapeType="1"/>
          </p:cNvSpPr>
          <p:nvPr/>
        </p:nvSpPr>
        <p:spPr bwMode="auto">
          <a:xfrm>
            <a:off x="2483768" y="4797152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3491880" y="4797152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Line 74"/>
          <p:cNvSpPr>
            <a:spLocks noChangeShapeType="1"/>
          </p:cNvSpPr>
          <p:nvPr/>
        </p:nvSpPr>
        <p:spPr bwMode="auto">
          <a:xfrm flipV="1">
            <a:off x="3707904" y="2996952"/>
            <a:ext cx="0" cy="18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76"/>
          <p:cNvSpPr>
            <a:spLocks noChangeShapeType="1"/>
          </p:cNvSpPr>
          <p:nvPr/>
        </p:nvSpPr>
        <p:spPr bwMode="auto">
          <a:xfrm>
            <a:off x="4383272" y="4797152"/>
            <a:ext cx="47676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77"/>
          <p:cNvSpPr>
            <a:spLocks noChangeShapeType="1"/>
          </p:cNvSpPr>
          <p:nvPr/>
        </p:nvSpPr>
        <p:spPr bwMode="auto">
          <a:xfrm flipV="1">
            <a:off x="4846384" y="4495472"/>
            <a:ext cx="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Line 79"/>
          <p:cNvSpPr>
            <a:spLocks noChangeShapeType="1"/>
          </p:cNvSpPr>
          <p:nvPr/>
        </p:nvSpPr>
        <p:spPr bwMode="auto">
          <a:xfrm>
            <a:off x="3694256" y="2996952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>
            <a:off x="3203848" y="1992608"/>
            <a:ext cx="0" cy="2438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Line 82"/>
          <p:cNvSpPr>
            <a:spLocks noChangeShapeType="1"/>
          </p:cNvSpPr>
          <p:nvPr/>
        </p:nvSpPr>
        <p:spPr bwMode="auto">
          <a:xfrm>
            <a:off x="4922160" y="1988840"/>
            <a:ext cx="114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Text Box 83"/>
          <p:cNvSpPr txBox="1">
            <a:spLocks noChangeArrowheads="1"/>
          </p:cNvSpPr>
          <p:nvPr/>
        </p:nvSpPr>
        <p:spPr bwMode="auto">
          <a:xfrm rot="16200000">
            <a:off x="5787949" y="3081427"/>
            <a:ext cx="1947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Filtre à </a:t>
            </a:r>
            <a:r>
              <a:rPr lang="fr-FR" sz="1600" b="1" dirty="0" smtClean="0"/>
              <a:t>Charbon </a:t>
            </a:r>
            <a:endParaRPr lang="fr-FR" sz="1600" b="1" dirty="0"/>
          </a:p>
        </p:txBody>
      </p:sp>
      <p:sp>
        <p:nvSpPr>
          <p:cNvPr id="57" name="Line 84"/>
          <p:cNvSpPr>
            <a:spLocks noChangeShapeType="1"/>
          </p:cNvSpPr>
          <p:nvPr/>
        </p:nvSpPr>
        <p:spPr bwMode="auto">
          <a:xfrm flipH="1">
            <a:off x="3200072" y="1988840"/>
            <a:ext cx="1587952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7510680" y="2033552"/>
            <a:ext cx="457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 flipH="1">
            <a:off x="7956376" y="2047200"/>
            <a:ext cx="0" cy="253392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>
            <a:off x="1187624" y="1772816"/>
            <a:ext cx="727280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Line 89"/>
          <p:cNvSpPr>
            <a:spLocks noChangeShapeType="1"/>
          </p:cNvSpPr>
          <p:nvPr/>
        </p:nvSpPr>
        <p:spPr bwMode="auto">
          <a:xfrm flipH="1">
            <a:off x="8460432" y="1759168"/>
            <a:ext cx="3768" cy="282196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Rectangle 91"/>
          <p:cNvSpPr>
            <a:spLocks noChangeArrowheads="1"/>
          </p:cNvSpPr>
          <p:nvPr/>
        </p:nvSpPr>
        <p:spPr bwMode="auto">
          <a:xfrm>
            <a:off x="7524328" y="4653136"/>
            <a:ext cx="1368152" cy="46558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MER</a:t>
            </a:r>
          </a:p>
        </p:txBody>
      </p:sp>
      <p:sp>
        <p:nvSpPr>
          <p:cNvPr id="63" name="Text Box 95"/>
          <p:cNvSpPr txBox="1">
            <a:spLocks noChangeArrowheads="1"/>
          </p:cNvSpPr>
          <p:nvPr/>
        </p:nvSpPr>
        <p:spPr bwMode="auto">
          <a:xfrm>
            <a:off x="488504" y="5715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Eau propre</a:t>
            </a:r>
          </a:p>
        </p:txBody>
      </p:sp>
      <p:sp>
        <p:nvSpPr>
          <p:cNvPr id="64" name="Text Box 96"/>
          <p:cNvSpPr txBox="1">
            <a:spLocks noChangeArrowheads="1"/>
          </p:cNvSpPr>
          <p:nvPr/>
        </p:nvSpPr>
        <p:spPr bwMode="auto">
          <a:xfrm>
            <a:off x="488504" y="60198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/>
              <a:t>Eau contaminée</a:t>
            </a:r>
          </a:p>
        </p:txBody>
      </p:sp>
      <p:sp>
        <p:nvSpPr>
          <p:cNvPr id="65" name="Text Box 97"/>
          <p:cNvSpPr txBox="1">
            <a:spLocks noChangeArrowheads="1"/>
          </p:cNvSpPr>
          <p:nvPr/>
        </p:nvSpPr>
        <p:spPr bwMode="auto">
          <a:xfrm>
            <a:off x="488504" y="6248400"/>
            <a:ext cx="1387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/>
              <a:t>Eau sans algues</a:t>
            </a:r>
          </a:p>
        </p:txBody>
      </p:sp>
      <p:sp>
        <p:nvSpPr>
          <p:cNvPr id="66" name="Line 99"/>
          <p:cNvSpPr>
            <a:spLocks noChangeShapeType="1"/>
          </p:cNvSpPr>
          <p:nvPr/>
        </p:nvSpPr>
        <p:spPr bwMode="auto">
          <a:xfrm>
            <a:off x="107504" y="5867400"/>
            <a:ext cx="3810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Line 100"/>
          <p:cNvSpPr>
            <a:spLocks noChangeShapeType="1"/>
          </p:cNvSpPr>
          <p:nvPr/>
        </p:nvSpPr>
        <p:spPr bwMode="auto">
          <a:xfrm>
            <a:off x="107504" y="6172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Line 101"/>
          <p:cNvSpPr>
            <a:spLocks noChangeShapeType="1"/>
          </p:cNvSpPr>
          <p:nvPr/>
        </p:nvSpPr>
        <p:spPr bwMode="auto">
          <a:xfrm>
            <a:off x="107504" y="6400800"/>
            <a:ext cx="381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979712" y="5589240"/>
            <a:ext cx="4032448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Décontamination de la verrerie par utilisation d’un four à moufle (500°C)</a:t>
            </a:r>
            <a:endParaRPr lang="fr-FR" dirty="0">
              <a:latin typeface="+mj-lt"/>
            </a:endParaRPr>
          </a:p>
        </p:txBody>
      </p:sp>
      <p:grpSp>
        <p:nvGrpSpPr>
          <p:cNvPr id="71" name="Group 27"/>
          <p:cNvGrpSpPr>
            <a:grpSpLocks noChangeAspect="1"/>
          </p:cNvGrpSpPr>
          <p:nvPr/>
        </p:nvGrpSpPr>
        <p:grpSpPr bwMode="auto">
          <a:xfrm>
            <a:off x="399304" y="3285008"/>
            <a:ext cx="777600" cy="216000"/>
            <a:chOff x="192" y="384"/>
            <a:chExt cx="864" cy="240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192" y="384"/>
              <a:ext cx="864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240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528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31"/>
            <p:cNvSpPr>
              <a:spLocks noChangeArrowheads="1"/>
            </p:cNvSpPr>
            <p:nvPr/>
          </p:nvSpPr>
          <p:spPr bwMode="auto">
            <a:xfrm>
              <a:off x="816" y="43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6" name="Line 78"/>
          <p:cNvSpPr>
            <a:spLocks noChangeShapeType="1"/>
          </p:cNvSpPr>
          <p:nvPr/>
        </p:nvSpPr>
        <p:spPr bwMode="auto">
          <a:xfrm flipV="1">
            <a:off x="4788024" y="1975192"/>
            <a:ext cx="0" cy="324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 flipV="1">
            <a:off x="4926776" y="1975192"/>
            <a:ext cx="0" cy="324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6084168" y="5589240"/>
            <a:ext cx="3024336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Tuyauterie non réutilisée entre les deux séries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9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Exposition sur le terrain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700808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- Post-contact aux pesticides</a:t>
            </a:r>
          </a:p>
          <a:p>
            <a:r>
              <a:rPr lang="fr-FR" dirty="0" smtClean="0">
                <a:latin typeface="+mj-lt"/>
              </a:rPr>
              <a:t>- Un bac = une poche sur le terrain (Rade de Brest)</a:t>
            </a:r>
            <a:endParaRPr lang="fr-FR" dirty="0">
              <a:latin typeface="+mj-lt"/>
            </a:endParaRPr>
          </a:p>
        </p:txBody>
      </p:sp>
      <p:sp>
        <p:nvSpPr>
          <p:cNvPr id="27654" name="AutoShape 6" descr="data:image/jpeg;base64,/9j/4AAQSkZJRgABAQAAAQABAAD/2wCEAAkGBhQSERUUExMVFRUVFBYXFxcYFBoWFxYYFRQVFBkWFhgYHSYeGBojGRQXHy8gIycpLCwsFR4xNTAqNSYrLCkBCQoKDgwOGA8PGiwkHCQpLCwpLCwsLCkpKSwsKSwsLCwsLCwsLCwsLCksKSwsLCksLCksLCwsKSwsKSwpLCwsKf/AABEIAJ8BAAMBIgACEQEDEQH/xAAbAAACAwEBAQAAAAAAAAAAAAADBAECBQAGB//EAEoQAAEDAgIHBAYGCAQDCQAAAAEAAhEDIRIxBAUTQVFhcSKBkbEGFDJCocEVI1LR4fAWM0NTYnKS8YKDssIHY5MXJDREVKKjw9L/xAAYAQEBAQEBAAAAAAAAAAAAAAAAAQIDBP/EACQRAQACAgIBBQADAQAAAAAAAAABEQISEyFRAyIxQWEygaEE/9oADAMBAAIRAxEAPwD7XtV22SHrC71lbpi2htFG0SI0hT6ylFndop2yQ9YUGumq20dqu2oWd6wp26altHahTjWbt1YV01LP7RTjSIrKdqmpZ3GuxhJbZTtVNVs7iXYkntl23SizmJdiSoqq20UpTErsSX2qsKiUDyuQtop2iUCLlQOU4lBZcq4l2NBZcq4lBeguuQjVUbZKBlBCDt1IrIM4taqFgRfVzwXbA8F0YAdSCpgTWxPBV2J4fBVCpaVUymjSKq5hVsoriKkVUUyq3VECqVO1KjEVYPQcK5U7dcTyVSRvQX2671hDOFRI4qAnrCsKhQcQ4rg7mlKZbUKK2sktqVG1UpWkKqnaLN25UbfmpS21dqu23NZPrC71lKLbArhW26xPWVx0o81KLbm2XbULB9cPFcNMPFKLb20VTUWL66eK71wpRbZ2ijEFletlWGlpRbShSAkBpasNLULbMLoQWaYw5OB6EHyRNsMpvw3rIthVdmp2gU4kUN1JRsQiyulWwu7Rwgu0YcAnCAqOhW0ZtXQ+FkB+hO3FarmoYpjotRklMp1B4QySMwtl1IITtH6K7JTIkq7RKNp1WlTID3tYTkC653WGZ4LD0f0noOJjataJJe9mFgDTBJJNhNupHFXaGfhrOpkbihrOp+m2iuc1ra0lwd7roGH7RItMWWdV/wCIWiAm77f8s58OqWtw9ED1UlvNeX/7RtGwzL5mMOC455xHehu/4naP9iqe5o8yllw9Q5xC4Vl5h/8AxG0XhU/o+GaPS9PdDObnjqx3ylLLeg26ttgsul6VaI5oIrsg/aMHwNwqV/SHRACduyBwdJ7gLlS4LahqhQK4WCfSnRInbtz4O8oyQ6fpVorsq7R1Dh5hLgt6QVQpxDkvP0vSTRSYGkM7yR5hF/SDRp/8RT/qTpbbghSQOCzNH1gx5hlRjjwDwT4SmTUcimSQoxhLioVxRDQeFcVY3pEmN/xUvJwn87wgzjqejMywGcw5gM+cq7NXsY8ObUh247QSIvmfzkvnFQ04kkQbg7EjvxBWFSnlO7eH+MGDC8vMur6i/S3n/wA0e57BmpOmVP8A1X/uYPmvlrQ2Oy5vHN0/60K03JI3e2Y5e0U5l1fStJ0Qvu7S3xJI+uECf8SGdBcZjTalyCYqi5Ai/a5r57sybB0E8S/yXeou3vaTFvaA8iCnMavfN1aRi/74/tGT9aInKfaQqeqyH4m6UMQFiag5jivAvoOES5nEAl3nhQ61KLkUzx+tPzCcqavoX0bUmfXIIMztMjla9hdXfR0mZ9eAH8/TnyXzyhSm0UzbPaT/ALUZmjObkxpHHEJ/0pzLq+gP0nSd2m0gbkw4GT3kx3RmhPq6Xn6/T/qC8M+kd9Mcu2BMcoQjTMyGSeT2n4WU5jV6rS9TVXuLzplPE65dtO1PI7hyFkq/0Zc5mB2mNc25wmsCJJkm++VgBrv3Wf8AKf8AcquoP30yO8f/ALhTmXRsn0N/59LhO1HxVXehuIkmtRJM/tAsbtHJrzyEfKouFMj3Ko7if/sU5ZNWr+hRGVal/wBUKh9C3fvaR/zQsp4EjE2qOrXCO/aK7HwYw1I75/1FOaV1aB9Dnfv6VshtAo/RJ15rUsv3oSj6wmwqZfZdn3FSx+KILwf4mVOkrPNJrBkeibh+1pHL9q0KP0Ud+8pH/NagNebyctxZUb4IR0pwMWG/J+XKynLkawbf6LkH9bT7ntKEfR0b6o7oPkh7cn3gNxEvHjDeShlRxOYIg5VHj5JzZGsJ+gWxar4tVvoJo/bD+g/elzVjOozn9aRHdEqDpo+3TP8AnXt1Ccua6wYGp2tIIrXFwQwjwunWVIEGo5xG/Cb+JWY2sHR9Y0Em42jfhZMYwJ7beX1jfjdTmyNYNu0oD3z/AEn71I0sQfrH5dL85MrPq1hHtid3bGfAwpvHtNM8HgR3nNXmyNYV0ppe7EajiOHDpdH9Yq7Ps1qkNEZk9BYpZtEiZdHAbRt/kpFYiW2dPF7SeN78QpySmsFfUpbArAxHvnij0tAqRZ5JggfWGw3bkHR9aUSCdnYWJLIA7wuZrTRwIBAP8zue9T3J0tQ1fXaIxki4AB3G8SUGnq17XWHH7JsSDfnZGdXpT+ucN/6wnwkq9NgPs6Q/ldh+EXU2kpn19WVJHYJABvhykzu/N1T1BwNw4CRYNd0yJC2RotU+zWd/0gRHcFLqddgk1Wxa5YGx17Q7k3n8KZVRjxYEgR/E2UBuO0Egj+M3W6WVTGGtScN8i/wcVSo3SAYaykRzefmFdymUdYPxYYJsIOMm++8qul6xfnLoxCwcbiRax6rWbtfeo0j0qM+YRGUahN6LQOMsI802r6/1allU3ucTBdhx5YyIteO/iur6wqAwCYGfYB8LLXdoBidm0d7R5lLVaTQIOjvcTax+bTZTePCVLOOsauZe6Y3tETuyzV6euHFodidiIG5sA2m0dUyH08nUKw5BzuGSZ0StoxbZj4BiDiMEbrZJOUeFqS7NZWlxLiXAey0C9pPCCpGsC33hk3IAwSYNsW4SrV6tA5Pa0DmZ+KEfVyP1wEcS1Ljwdi/TeEkY8WcBzSJsCLgmLz4Kuka1eQThy+zUc28TlFxuVaehUXns1mEjcGgkc81d2rGbqlPvAHzU2xg9xX6Ri5B3xhq3kDFvYu+lqrp7Li1s+8JMc2sF0epqbI42Z2gHwzUt1Kdzx4uCbYL7nO05xYH4REi20MibX7KI/WhIEU8j9sbjF5GSA7UzsreJ3dQhjVDsgCejpz7k9p7mp9IuLJjCRwe07pv3IFTWOeNtTsxLmwYnkHXSbtSVB7jvEKRqmqG3a+DYmJGUcVPb5LkyzTrzsqjzuLexM5TL80zTrsIxGm4TMizrtznmFmHQn8H2/hP3oFTQ32mRnm07wlR5LltP0r7LIDSBBpGe1cC3PkpGlnDGEjj9S+Lbj2ViU2uBNzeOO5XfVdA7W/iQmpsfpaXSYSXNYw7iKTr5je0cOKtV1nSI9143/VHfxhqzKTn4QMWWXavmefNNM1jVaAA4wP4vxV1NlhrmnkCwciyI/wDjKs3TWAk7NnaiTipbt4nd3INXW9UggOk8J+aFoGr8AINNrsR3tB3RE3UmIgtqv0ZosKR/oAHfn8UCpquT+rpjmfuAT1NpiCCe9RgIsN/H+61sUzWej7feGLgGTa/UzZLVvRskyyzs5cCIjgRuW9icPek8ohcXu4H7vBNyoYbdUVx+0n/Mcq1NW13dk1CW7wHgeO+FtDS4MGATlafNU9aaffBg3j8LoVDCb6O9psMtcOOLvBnPl3oVTQHt7PbETJkkRkADlC9Qx7CfbB5THmrvYM4JscoPzU5JNXltH0ekR2nOmTBBNx8QmRrDZNdhcHBotiJdPcIC3yxoAi3QCymrojHNglp7gfEJOUSVLIp60qGwNEZR2IBnj2pV26+cDBY1xEew7s3k2k3yT79DokAQLZYWgeSlur2XgC9zIueZU68FSSHpAPfpOHWY74Kip6XU2OIbTtAJIbFz181Z+qGT7II/nPkEOpqSmTilrTEcT8SrGp2HV9L6L7Pp+IB+5P6DrOlVktpze5iPibblmV/RtrvZdfm0R3YUjW9HXNtIgc4vylWccZ+JLl6SrTplxOBskAdoyIExYW3lRR0CiWkGnTcSZkMA85K8+zUTmwcBtO43PSyXOrarTP1jAIi5k36991NL+y/x6f6FomMLCPakNMTItJbuB4oWmeirD7LnNNvfPG83zWPT283Lw0tacgZJF92SP6tXgYS4zvwiPgpGM+S4abdTBgw06jm5bg+f6kVugVwOzVkxkaRjxaYWXV1hUptu9sxMOYZkcDMcFzda1z7zDac3d+SusrtDWNHSWi4YSDkHQTzuhVdNrsBIpdcJDj96z2a/qZHCYIHt3vERbmnfpvC0kgzuGOZG+x/NlKXaPImj6TWe0O2eeQLwHd43dEX1ioDGBx4nE2D4JNvpE6PYcBE5NGfepbr90wadTphB+alF/p2prIxL6bv6fuS+l61Y1s4S7fAbfvBFguZr5puWuGYlzCAO8Kj/AEloixAPWST4pXfwtlKmvWTB0dwIz7Md8YUB2v6UnEwjq0fctZ3pPTnh3keZVhrii+xIM7nFpBHQzKtQn9gavq0aoLmxhbYyLjlZNM2JF2gcrgj4qPVqAaeywSSRZtpvl3oDNFoARhB/G6zUDRFIke009CCqGkD+MLxFPTqrSJcDvuAfin/0urYYwM6x98pPp+pHwztD0tSmOQHT8VLHCLO+C8u70qdvDZ/lTWj+mRAlzQT8AkxnH0bQ3PUC73cXMjPxVDqpoN6TOfYaT5IGjelFMmXMb1hEr+klIGA4gnIZi648md1qXAjdEDfdA5RHmgt0TdLuMYiPIKjteuy7IO7tT5LhrF5F6gHJrRbP3jn4LUbSJfRwn73T5qNq0TEYhw3dQqN0QEku7XMv+6Ar0NJpsJhgB4jyW7VT150dkNd/MYJJ4GChjTHj9i8TmQWu8iE/DDvi3GFRtPhJ58OhWuvsLjS2++HMHMOb8cvir0sDgXNDj9m8+EX4ZpltE7/JVOhUt9NpPGIPiFmwFlUCMWJ0cTh7zvRBprRkAOkecIzBFmtaB4+aE+kPsg93xslqJt5E/P71L6oba58vFBwC0tPH2iPmg6RouJ3Zq1GGLtBa/wAA66tx9lm24M4vzU4WHcDBmP7LIdoGkWAqDPN7GZdGyZ6wpZQ0gXJomOrZ84ViI8ltCrSpnsnFPA3+BUu1c3KWjeAW/iupVKkRDDH8ROWXurP07WVWmSXUiebXA/7ZSO+oOjI1BRDicIOKCReJvcHMdMrLn6npTIxAfZDrLIPpUN7aniD8wiUdfMdkX99MuHi2Vus/tPa2PVqeQEDkSD8UppGqngS2oIF4cIsOcwVLNbUDnUYCOZHWzguq6Yxzp2rHM91uIATxfOfILHcLUKu1aXNadpmQZw2gQbX4pPSNSF1Zri4YWwSIMn5fFa4ryJLp6NkfBQNKbOY/pj5pGcmsBGkCZxXiL7xwKYp6AHxidQB/iBB8S2DbmpOkiJDA7oJPhKtS0kObOEDlEEdQbhWOjV1b0fc6Q1tJ0Cfq6u6wkAd1lkVdEaxwBxNjdjde+/itfR61PCHThD5DbnI74zVnOPEkbjKm8T1SavECrIP3/BcXcihOrNO5zf5Tb4hVpUpMCet/Er2VDknSGDvPyChtOeSgvG4cbnNXY/mM8lJjoEdLRHL4JF1I5ynateUOQY63WcIpAxTdxKZ0LR3vxRUa3CJ7RiY4TmeSkOVHuC0WJo+tarb5if7hNs9IO1NRpI5RPWVm0Kec3lXdTaN6zOMNbNnR9fUrC4/maT43K0R6Qt40iebi3zsvJFrRlvuntU1abHEua14jJzMUGc2/iuU+hjkuz0dPWWKTAN/deHeRRxrRvvNcDultvgvN6Zp4qQNnTbhyOAAmc5LY3yY3IVHSRTLe09wBOJocWg23HryWZ/5ok3enq6QImbHfMj83VGVeAJ5EG2789Fhs9Jwxx+png7F2r9RE8xGScb6TMNzjac79vyIWJ9PKI+Grhq7MC0OM5jIfC6vSYG2a0Nm5jPqd6RZrik8/rm/4gQm2sc67Htd0cD81ivLXQjmDfKpsx37uCoMeRiPzc3Vg1wje3eCMud+avcCdmbR5W8UemQLOIcOBvPJLv0s3bSAMZuOQ3ZZu+AQtqQ4nN24ncOA4KZeIU3V1TTxYnMpEc5acs4k35JcaThtTaGtyAAgfBAdUE9p0b/zdXDRPt/Bc8cZx/lNorpdFtUfWMa7/AA3HeLrOr+j9KM3AHgQR3SFqutkQuZB/CPyV2jKfpahjfQEDs1SN84fuKdoaueR2dIPOW4suq0abIOSJUrAQ2wLjDbTfu3WScpq5SoZVSqWVAzs1DE2GFw58Pgu0nTnWBp1WtDu1LZkR7IPAnNadSqKZMNBcR2iGgGeMm8ckFtd2dwfJTGZmLoJVPSGnxc3ow/JW+laR/aDpcJqrSD/aAdwkSUP6Jpn9mO4cVq4o7ePqMIHsj4zdMOptDWugi0GTyuTyRH0HG8W3ZCbZLtO0cuI+yOF7xy3L0TN05F9ApPqAtY1pI7RmMWcRfiSLIlLU7y7Dkd9iQOZcJCWNBw3fnipY94Fi4CZta/Hmuth86ic0Ynvp4c7PvytFpPFEqamAZO1pF0ThFQY46Tc8kCnp7sJDi938JdDT/NF0Kq91UiQ1oFrDnaed1YmGQWvdkrFjjfz6blsatqMoiSC84TYsDoMES0gjs8d9li1ajySSTJ3eQjhGSSJDiMweg8VzYM2ieP4oYY7Mbt6ltMkib/nJRRQwSQeAUtIHCOq5tWzsQzPnxSr6f9vmpHwHTkq4kM1HEXgePjzUBv55K6o6qLEb+S5rQQJgFDcSpbUjhClCTT3+SlgLTOSjFGW/uV9t3q0p3R9cVW++7v7X+pU07W1Wrm6w3Dsg8yJuUqanEKJWNIjuluTlDXVRrbZDKQDlz3+Kk+kbjZ1Np6Et+E9UhCgtCmmPhblqM1/Tm7HC+4g+YBTDddUT7x49ppF+6V5evmmDTESpPpYm0vUUdNYfZcw8IcAfB0FNCniBBa6OI+R4rxmx5+Sb0euW+y5wPIkeS5z6fiWtnrhSwN7RNgTO7COPA+arq3WDyHOwluWGRBw9TvWBo2tKhOF1Qm4hrsjnIc6ZAWk7XMBweyMME4XXiRG6IuN6xl6Uz8wux4nEb3O+5PdKtSIOU+KSGnMbm4tB97AcJngQU1S0mkcqrD3we9SYmFiTEkb0Rmk7jHh+KWc4x2QHAbwcUcClnvvdp/FTXyWzqtK0+eSq6gTHC35snN5w2+JjqUOpUAPaPLLv3Lr25yQq0Q2xJ/PDkqGmP7jcnn0Wn4RwP5lc/ROQzjxV2SiTKAmBhkza8wurUIGY6cEeo4DjwC59KREEnqrFjPp0fzH3rnTGQymd/etH1eWob2NGbZJyiPmt7SEaLiJN5jdfuIO5Eq6Y57Yc4kCIGQBy6KXUu6VDqVjfpxVnJGjT02i1mFtCm8gQXPE4uJHXcltC1e2tVIH1YiQA0uy3WytvKReyOiljyJAJANz2je2+M1rZKbGmaqZS9pmKPeaDLieJJhoHeViaTUBcSGBotABJA8VdxLoE2nfOaHU0eN+9asoJsrV1fqI1B+tpjOBikyOW60rNDT3XUCcx+KkSNDS9S1aXaqCGTYyJP3LPeeH5+S0nayr0/q3VHERkTNju6rPfU5k3nhn81RVrhF5hXptnqVOIRcfO3NSWCZBgcem5SVBFXgQFLn8FJo26/myEae/r8FaAnuk3lFnd+e9Vc1QxqAgcRndEbaDJ8o6FLfnNW2hjL4qTBZ3SdOdUDQ8l2HIkDEBwnMo2jaawMex7S6QMOQwkHcYJi6z2VIViQeKnYaNBkAhxngRYZ7x4QnKFWkCw1KTjG5ga1pj7Uyeqyj1Vm9TlxURvaPoujVnfVVH0nE2a4CByBkSh6SHUpw6QThIhrhd24kZjfkeax3VPHz6qQQfvhSf1bf/Z"/>
          <p:cNvSpPr>
            <a:spLocks noChangeAspect="1" noChangeArrowheads="1"/>
          </p:cNvSpPr>
          <p:nvPr/>
        </p:nvSpPr>
        <p:spPr bwMode="auto">
          <a:xfrm>
            <a:off x="155575" y="-723900"/>
            <a:ext cx="24384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3568" y="2381098"/>
            <a:ext cx="410445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Milieu infectieux (</a:t>
            </a:r>
            <a:r>
              <a:rPr lang="fr-FR" b="1" dirty="0" err="1" smtClean="0">
                <a:solidFill>
                  <a:schemeClr val="tx1"/>
                </a:solidFill>
              </a:rPr>
              <a:t>OsHV</a:t>
            </a:r>
            <a:r>
              <a:rPr lang="fr-FR" b="1" dirty="0" smtClean="0">
                <a:solidFill>
                  <a:schemeClr val="tx1"/>
                </a:solidFill>
              </a:rPr>
              <a:t>-1 µvar)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eau de mer &gt;16°C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2445569" y="3135116"/>
            <a:ext cx="254223" cy="59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83568" y="3785272"/>
            <a:ext cx="4104456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Evaluation des survies et des croissances tous les 15 jours avec bilan final en fin d’été (&lt;16°C)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6" y="4787984"/>
            <a:ext cx="3418698" cy="198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C:\Users\yepelboi\AppData\Local\Temp\Photo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444208" y="5517232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Poches ostréicoles</a:t>
            </a:r>
            <a:endParaRPr lang="fr-FR" sz="16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07904" y="4149080"/>
            <a:ext cx="2304256" cy="172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riangle isocèle 2"/>
          <p:cNvSpPr/>
          <p:nvPr/>
        </p:nvSpPr>
        <p:spPr>
          <a:xfrm rot="12893128">
            <a:off x="3565097" y="5798043"/>
            <a:ext cx="102623" cy="14046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2893128">
            <a:off x="2394258" y="5102356"/>
            <a:ext cx="102623" cy="14046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2013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1700808"/>
            <a:ext cx="669674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Février</a:t>
            </a:r>
            <a:r>
              <a:rPr lang="fr-FR" sz="1600" dirty="0" smtClean="0">
                <a:solidFill>
                  <a:schemeClr val="tx1"/>
                </a:solidFill>
              </a:rPr>
              <a:t> : Ponte et élevage larvaire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3429000"/>
            <a:ext cx="669674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Juin</a:t>
            </a:r>
            <a:r>
              <a:rPr lang="fr-FR" sz="1600" dirty="0" smtClean="0">
                <a:solidFill>
                  <a:schemeClr val="tx1"/>
                </a:solidFill>
              </a:rPr>
              <a:t> :  - </a:t>
            </a:r>
            <a:r>
              <a:rPr lang="fr-FR" sz="1600" b="1" dirty="0" smtClean="0">
                <a:solidFill>
                  <a:schemeClr val="tx1"/>
                </a:solidFill>
              </a:rPr>
              <a:t>Du 1er au 15 </a:t>
            </a:r>
            <a:r>
              <a:rPr lang="fr-FR" sz="1600" dirty="0" smtClean="0">
                <a:solidFill>
                  <a:schemeClr val="tx1"/>
                </a:solidFill>
              </a:rPr>
              <a:t>: Début de l’exposition des naissains aux contaminants (plus faibles doses + mélange AMPA/Glyphosate/</a:t>
            </a:r>
            <a:r>
              <a:rPr lang="fr-FR" sz="1600" dirty="0" err="1" smtClean="0">
                <a:solidFill>
                  <a:schemeClr val="tx1"/>
                </a:solidFill>
              </a:rPr>
              <a:t>Metconazole</a:t>
            </a:r>
            <a:r>
              <a:rPr lang="fr-FR" sz="1600" dirty="0">
                <a:solidFill>
                  <a:schemeClr val="tx1"/>
                </a:solidFill>
              </a:rPr>
              <a:t> + mélange </a:t>
            </a:r>
            <a:r>
              <a:rPr lang="fr-FR" sz="1600" dirty="0" smtClean="0">
                <a:solidFill>
                  <a:schemeClr val="tx1"/>
                </a:solidFill>
              </a:rPr>
              <a:t>AMPA/Glyphosate/</a:t>
            </a:r>
            <a:r>
              <a:rPr lang="fr-FR" sz="1600" dirty="0" err="1" smtClean="0">
                <a:solidFill>
                  <a:schemeClr val="tx1"/>
                </a:solidFill>
              </a:rPr>
              <a:t>Isoproturon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1600" b="1" dirty="0" smtClean="0">
                <a:solidFill>
                  <a:schemeClr val="tx1"/>
                </a:solidFill>
              </a:rPr>
              <a:t>           </a:t>
            </a:r>
            <a:r>
              <a:rPr lang="fr-FR" sz="1600" dirty="0" smtClean="0">
                <a:solidFill>
                  <a:schemeClr val="tx1"/>
                </a:solidFill>
              </a:rPr>
              <a:t>-</a:t>
            </a:r>
            <a:r>
              <a:rPr lang="fr-FR" sz="1600" b="1" dirty="0" smtClean="0">
                <a:solidFill>
                  <a:schemeClr val="tx1"/>
                </a:solidFill>
              </a:rPr>
              <a:t> Du 15 au 30</a:t>
            </a:r>
            <a:r>
              <a:rPr lang="fr-FR" sz="1600" dirty="0" smtClean="0">
                <a:solidFill>
                  <a:schemeClr val="tx1"/>
                </a:solidFill>
              </a:rPr>
              <a:t> : Début de l’exposition pour les conditions aux plus fortes doses + mélange </a:t>
            </a:r>
            <a:r>
              <a:rPr lang="fr-FR" sz="1600" dirty="0" err="1" smtClean="0">
                <a:solidFill>
                  <a:schemeClr val="tx1"/>
                </a:solidFill>
              </a:rPr>
              <a:t>isoproturon</a:t>
            </a:r>
            <a:r>
              <a:rPr lang="fr-FR" sz="1600" dirty="0" smtClean="0">
                <a:solidFill>
                  <a:schemeClr val="tx1"/>
                </a:solidFill>
              </a:rPr>
              <a:t>/</a:t>
            </a:r>
            <a:r>
              <a:rPr lang="fr-FR" sz="1600" dirty="0" err="1" smtClean="0">
                <a:solidFill>
                  <a:schemeClr val="tx1"/>
                </a:solidFill>
              </a:rPr>
              <a:t>metconazole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+ mélange </a:t>
            </a:r>
            <a:r>
              <a:rPr lang="fr-FR" sz="1600" dirty="0" smtClean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6093296"/>
            <a:ext cx="66967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Septembre</a:t>
            </a:r>
            <a:r>
              <a:rPr lang="fr-FR" sz="1600" dirty="0" smtClean="0">
                <a:solidFill>
                  <a:schemeClr val="tx1"/>
                </a:solidFill>
              </a:rPr>
              <a:t> : Analyse kinases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5229200"/>
            <a:ext cx="669674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Juillet</a:t>
            </a:r>
            <a:r>
              <a:rPr lang="fr-FR" sz="1600" dirty="0" smtClean="0">
                <a:solidFill>
                  <a:schemeClr val="tx1"/>
                </a:solidFill>
              </a:rPr>
              <a:t> :   - Expédition des échantillons pour analyse </a:t>
            </a:r>
            <a:r>
              <a:rPr lang="fr-FR" sz="1600" dirty="0" err="1" smtClean="0">
                <a:solidFill>
                  <a:schemeClr val="tx1"/>
                </a:solidFill>
              </a:rPr>
              <a:t>métabolomique</a:t>
            </a:r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              - Mise sur le terrain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2852936"/>
            <a:ext cx="669674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Mai</a:t>
            </a:r>
            <a:r>
              <a:rPr lang="fr-FR" sz="1600" dirty="0" smtClean="0">
                <a:solidFill>
                  <a:schemeClr val="tx1"/>
                </a:solidFill>
              </a:rPr>
              <a:t> : Expériences préliminaires sur les algues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5536" y="2276872"/>
            <a:ext cx="669674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Mars, avril, mai</a:t>
            </a:r>
            <a:r>
              <a:rPr lang="fr-FR" sz="1600" dirty="0" smtClean="0">
                <a:solidFill>
                  <a:schemeClr val="tx1"/>
                </a:solidFill>
              </a:rPr>
              <a:t> : Développement post-larvaire jusqu’à T6</a:t>
            </a:r>
            <a:endParaRPr lang="fr-FR" sz="1600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2" descr="C:\Users\Yanouk\Desktop\Thèse\Photos\2013-03-11 14.33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168879"/>
            <a:ext cx="1545341" cy="115900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308304" y="341851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Naissains d’un mois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10322</TotalTime>
  <Words>737</Words>
  <Application>Microsoft Office PowerPoint</Application>
  <PresentationFormat>Affichage à l'écran (4:3)</PresentationFormat>
  <Paragraphs>199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Médian</vt:lpstr>
      <vt:lpstr>Projet Traces  Travail de Recherche et d’Amélioration des Connaissances sur les Espèces Sensibles  </vt:lpstr>
      <vt:lpstr>Pesticides</vt:lpstr>
      <vt:lpstr>Conditions expérimentales</vt:lpstr>
      <vt:lpstr>Protocole algues</vt:lpstr>
      <vt:lpstr>Protocole naissains</vt:lpstr>
      <vt:lpstr>Mesures</vt:lpstr>
      <vt:lpstr>Traitement de l’eau contaminée</vt:lpstr>
      <vt:lpstr>Exposition sur le terrain</vt:lpstr>
      <vt:lpstr>Calendrier 2013</vt:lpstr>
      <vt:lpstr>Organisation des expositions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Traces Travail de Recherche et d’Amélioration des Connaissances sur les Espèces Sensibles</dc:title>
  <dc:creator>Yanouk EPELBOIN, Ifremer Brest Autre PDG-RBE-PFO</dc:creator>
  <cp:lastModifiedBy>Yanouk EPELBOIN, Ifremer Brest Autre PDG-RBE-PFO</cp:lastModifiedBy>
  <cp:revision>189</cp:revision>
  <dcterms:created xsi:type="dcterms:W3CDTF">2012-11-20T09:54:16Z</dcterms:created>
  <dcterms:modified xsi:type="dcterms:W3CDTF">2013-04-10T13:05:28Z</dcterms:modified>
</cp:coreProperties>
</file>